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9" r:id="rId2"/>
    <p:sldId id="280" r:id="rId3"/>
    <p:sldId id="276" r:id="rId4"/>
    <p:sldId id="272" r:id="rId5"/>
    <p:sldId id="267" r:id="rId6"/>
    <p:sldId id="278" r:id="rId7"/>
    <p:sldId id="290" r:id="rId8"/>
    <p:sldId id="289" r:id="rId9"/>
    <p:sldId id="275" r:id="rId10"/>
    <p:sldId id="273" r:id="rId11"/>
    <p:sldId id="268" r:id="rId12"/>
    <p:sldId id="287" r:id="rId13"/>
    <p:sldId id="288" r:id="rId14"/>
    <p:sldId id="257" r:id="rId15"/>
    <p:sldId id="274" r:id="rId16"/>
    <p:sldId id="262" r:id="rId17"/>
    <p:sldId id="282" r:id="rId18"/>
    <p:sldId id="286" r:id="rId19"/>
    <p:sldId id="285" r:id="rId20"/>
    <p:sldId id="283" r:id="rId21"/>
    <p:sldId id="265"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AA915-188F-424D-9648-83CE1B4D71EF}" type="datetimeFigureOut">
              <a:rPr lang="en-CA" smtClean="0"/>
              <a:t>2025-10-30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1C691-1E29-4971-96E1-D91BFD1D7AAB}" type="slidenum">
              <a:rPr lang="en-CA" smtClean="0"/>
              <a:t>‹#›</a:t>
            </a:fld>
            <a:endParaRPr lang="en-CA"/>
          </a:p>
        </p:txBody>
      </p:sp>
    </p:spTree>
    <p:extLst>
      <p:ext uri="{BB962C8B-B14F-4D97-AF65-F5344CB8AC3E}">
        <p14:creationId xmlns:p14="http://schemas.microsoft.com/office/powerpoint/2010/main" val="399363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evolution looks reasonable, but there are obvious lines down and across the middle of timestep 20 along with blocking.</a:t>
            </a:r>
          </a:p>
        </p:txBody>
      </p:sp>
      <p:sp>
        <p:nvSpPr>
          <p:cNvPr id="4" name="Slide Number Placeholder 3"/>
          <p:cNvSpPr>
            <a:spLocks noGrp="1"/>
          </p:cNvSpPr>
          <p:nvPr>
            <p:ph type="sldNum" sz="quarter" idx="5"/>
          </p:nvPr>
        </p:nvSpPr>
        <p:spPr/>
        <p:txBody>
          <a:bodyPr/>
          <a:lstStyle/>
          <a:p>
            <a:fld id="{7F21C691-1E29-4971-96E1-D91BFD1D7AAB}" type="slidenum">
              <a:rPr lang="en-CA" smtClean="0"/>
              <a:t>5</a:t>
            </a:fld>
            <a:endParaRPr lang="en-CA"/>
          </a:p>
        </p:txBody>
      </p:sp>
    </p:spTree>
    <p:extLst>
      <p:ext uri="{BB962C8B-B14F-4D97-AF65-F5344CB8AC3E}">
        <p14:creationId xmlns:p14="http://schemas.microsoft.com/office/powerpoint/2010/main" val="242717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EB99E-3AC1-230B-1157-999841DF4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DCDE0-66BE-6EBC-C08E-5BCDE1A9A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A79853-9258-8F8A-E726-A3F35BA166F6}"/>
              </a:ext>
            </a:extLst>
          </p:cNvPr>
          <p:cNvSpPr>
            <a:spLocks noGrp="1"/>
          </p:cNvSpPr>
          <p:nvPr>
            <p:ph type="body" idx="1"/>
          </p:nvPr>
        </p:nvSpPr>
        <p:spPr/>
        <p:txBody>
          <a:bodyPr/>
          <a:lstStyle/>
          <a:p>
            <a:r>
              <a:rPr lang="en-CA" dirty="0"/>
              <a:t>Looking at the inputs as a possible explanation for the deviation between the predicted and actual NDVI at timestep 4. </a:t>
            </a:r>
            <a:br>
              <a:rPr lang="en-CA" dirty="0"/>
            </a:br>
            <a:endParaRPr lang="en-CA" dirty="0"/>
          </a:p>
        </p:txBody>
      </p:sp>
      <p:sp>
        <p:nvSpPr>
          <p:cNvPr id="4" name="Slide Number Placeholder 3">
            <a:extLst>
              <a:ext uri="{FF2B5EF4-FFF2-40B4-BE49-F238E27FC236}">
                <a16:creationId xmlns:a16="http://schemas.microsoft.com/office/drawing/2014/main" id="{E36605A7-C343-E6A1-87FA-7EA3D58DC584}"/>
              </a:ext>
            </a:extLst>
          </p:cNvPr>
          <p:cNvSpPr>
            <a:spLocks noGrp="1"/>
          </p:cNvSpPr>
          <p:nvPr>
            <p:ph type="sldNum" sz="quarter" idx="5"/>
          </p:nvPr>
        </p:nvSpPr>
        <p:spPr/>
        <p:txBody>
          <a:bodyPr/>
          <a:lstStyle/>
          <a:p>
            <a:fld id="{7F21C691-1E29-4971-96E1-D91BFD1D7AAB}" type="slidenum">
              <a:rPr lang="en-CA" smtClean="0"/>
              <a:t>17</a:t>
            </a:fld>
            <a:endParaRPr lang="en-CA"/>
          </a:p>
        </p:txBody>
      </p:sp>
    </p:spTree>
    <p:extLst>
      <p:ext uri="{BB962C8B-B14F-4D97-AF65-F5344CB8AC3E}">
        <p14:creationId xmlns:p14="http://schemas.microsoft.com/office/powerpoint/2010/main" val="3917398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57925-ED05-BFF7-0E8B-CB0149DB7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052D9-A925-E6EF-F7D7-5B30CB76B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CCE207-69B1-2E63-C85E-39E663959F20}"/>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D6534780-CC28-294B-97C9-1E0DBA01454D}"/>
              </a:ext>
            </a:extLst>
          </p:cNvPr>
          <p:cNvSpPr>
            <a:spLocks noGrp="1"/>
          </p:cNvSpPr>
          <p:nvPr>
            <p:ph type="sldNum" sz="quarter" idx="5"/>
          </p:nvPr>
        </p:nvSpPr>
        <p:spPr/>
        <p:txBody>
          <a:bodyPr/>
          <a:lstStyle/>
          <a:p>
            <a:fld id="{7F21C691-1E29-4971-96E1-D91BFD1D7AAB}" type="slidenum">
              <a:rPr lang="en-CA" smtClean="0"/>
              <a:t>18</a:t>
            </a:fld>
            <a:endParaRPr lang="en-CA"/>
          </a:p>
        </p:txBody>
      </p:sp>
    </p:spTree>
    <p:extLst>
      <p:ext uri="{BB962C8B-B14F-4D97-AF65-F5344CB8AC3E}">
        <p14:creationId xmlns:p14="http://schemas.microsoft.com/office/powerpoint/2010/main" val="216298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AB2B5-4AE5-81F3-AB8D-18A1A3208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890BF-C396-CBFE-2849-A7290709F5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C4AA4-D5BE-A036-2364-1024808C9EDE}"/>
              </a:ext>
            </a:extLst>
          </p:cNvPr>
          <p:cNvSpPr>
            <a:spLocks noGrp="1"/>
          </p:cNvSpPr>
          <p:nvPr>
            <p:ph type="body" idx="1"/>
          </p:nvPr>
        </p:nvSpPr>
        <p:spPr/>
        <p:txBody>
          <a:bodyPr/>
          <a:lstStyle/>
          <a:p>
            <a:r>
              <a:rPr lang="en-CA" dirty="0"/>
              <a:t>Timestep 4 is clearly wrong, largely in magnitude but also in pattern. Blocking is more noticeable in blue NDVI regions. The prediction looks better in contrast to cropland where NDVI changes even in dense patches.</a:t>
            </a:r>
          </a:p>
        </p:txBody>
      </p:sp>
      <p:sp>
        <p:nvSpPr>
          <p:cNvPr id="4" name="Slide Number Placeholder 3">
            <a:extLst>
              <a:ext uri="{FF2B5EF4-FFF2-40B4-BE49-F238E27FC236}">
                <a16:creationId xmlns:a16="http://schemas.microsoft.com/office/drawing/2014/main" id="{34D72CD5-1B8A-0EFD-0CBE-0D6749F5AEA9}"/>
              </a:ext>
            </a:extLst>
          </p:cNvPr>
          <p:cNvSpPr>
            <a:spLocks noGrp="1"/>
          </p:cNvSpPr>
          <p:nvPr>
            <p:ph type="sldNum" sz="quarter" idx="5"/>
          </p:nvPr>
        </p:nvSpPr>
        <p:spPr/>
        <p:txBody>
          <a:bodyPr/>
          <a:lstStyle/>
          <a:p>
            <a:fld id="{7F21C691-1E29-4971-96E1-D91BFD1D7AAB}" type="slidenum">
              <a:rPr lang="en-CA" smtClean="0"/>
              <a:t>19</a:t>
            </a:fld>
            <a:endParaRPr lang="en-CA"/>
          </a:p>
        </p:txBody>
      </p:sp>
    </p:spTree>
    <p:extLst>
      <p:ext uri="{BB962C8B-B14F-4D97-AF65-F5344CB8AC3E}">
        <p14:creationId xmlns:p14="http://schemas.microsoft.com/office/powerpoint/2010/main" val="2119836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20</a:t>
            </a:fld>
            <a:endParaRPr lang="en-CA"/>
          </a:p>
        </p:txBody>
      </p:sp>
    </p:spTree>
    <p:extLst>
      <p:ext uri="{BB962C8B-B14F-4D97-AF65-F5344CB8AC3E}">
        <p14:creationId xmlns:p14="http://schemas.microsoft.com/office/powerpoint/2010/main" val="994529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don’t mind it for this project, just making sure that Vitus is aware of the issue.</a:t>
            </a:r>
          </a:p>
        </p:txBody>
      </p:sp>
      <p:sp>
        <p:nvSpPr>
          <p:cNvPr id="4" name="Slide Number Placeholder 3"/>
          <p:cNvSpPr>
            <a:spLocks noGrp="1"/>
          </p:cNvSpPr>
          <p:nvPr>
            <p:ph type="sldNum" sz="quarter" idx="5"/>
          </p:nvPr>
        </p:nvSpPr>
        <p:spPr/>
        <p:txBody>
          <a:bodyPr/>
          <a:lstStyle/>
          <a:p>
            <a:fld id="{7F21C691-1E29-4971-96E1-D91BFD1D7AAB}" type="slidenum">
              <a:rPr lang="en-CA" smtClean="0"/>
              <a:t>21</a:t>
            </a:fld>
            <a:endParaRPr lang="en-CA"/>
          </a:p>
        </p:txBody>
      </p:sp>
    </p:spTree>
    <p:extLst>
      <p:ext uri="{BB962C8B-B14F-4D97-AF65-F5344CB8AC3E}">
        <p14:creationId xmlns:p14="http://schemas.microsoft.com/office/powerpoint/2010/main" val="300791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Fine and coarse scale blocking effects need to be understood, though fine scale is less important.</a:t>
            </a:r>
            <a:br>
              <a:rPr lang="en-CA" dirty="0"/>
            </a:br>
            <a:r>
              <a:rPr lang="en-CA" dirty="0"/>
              <a:t>What happens when using </a:t>
            </a:r>
            <a:r>
              <a:rPr lang="en-CA" dirty="0" err="1"/>
              <a:t>pvt</a:t>
            </a:r>
            <a:r>
              <a:rPr lang="en-CA" dirty="0"/>
              <a:t> with larger blocks or different hyper parameters</a:t>
            </a:r>
          </a:p>
        </p:txBody>
      </p:sp>
      <p:sp>
        <p:nvSpPr>
          <p:cNvPr id="4" name="Slide Number Placeholder 3"/>
          <p:cNvSpPr>
            <a:spLocks noGrp="1"/>
          </p:cNvSpPr>
          <p:nvPr>
            <p:ph type="sldNum" sz="quarter" idx="5"/>
          </p:nvPr>
        </p:nvSpPr>
        <p:spPr/>
        <p:txBody>
          <a:bodyPr/>
          <a:lstStyle/>
          <a:p>
            <a:fld id="{7F21C691-1E29-4971-96E1-D91BFD1D7AAB}" type="slidenum">
              <a:rPr lang="en-CA" smtClean="0"/>
              <a:t>6</a:t>
            </a:fld>
            <a:endParaRPr lang="en-CA"/>
          </a:p>
        </p:txBody>
      </p:sp>
    </p:spTree>
    <p:extLst>
      <p:ext uri="{BB962C8B-B14F-4D97-AF65-F5344CB8AC3E}">
        <p14:creationId xmlns:p14="http://schemas.microsoft.com/office/powerpoint/2010/main" val="3258914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E3948-D8F1-5491-CBF2-1B0CB431E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E7D79-5F73-1A51-0642-026D0FAF5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999077-C2C1-A49F-2470-159F929E21AD}"/>
              </a:ext>
            </a:extLst>
          </p:cNvPr>
          <p:cNvSpPr>
            <a:spLocks noGrp="1"/>
          </p:cNvSpPr>
          <p:nvPr>
            <p:ph type="body" idx="1"/>
          </p:nvPr>
        </p:nvSpPr>
        <p:spPr/>
        <p:txBody>
          <a:bodyPr/>
          <a:lstStyle/>
          <a:p>
            <a:r>
              <a:rPr lang="en-CA" dirty="0"/>
              <a:t>Time evolution looks reasonable, but there are obvious lines down and across the middle of timestep 20 along with blocking.</a:t>
            </a:r>
          </a:p>
        </p:txBody>
      </p:sp>
      <p:sp>
        <p:nvSpPr>
          <p:cNvPr id="4" name="Slide Number Placeholder 3">
            <a:extLst>
              <a:ext uri="{FF2B5EF4-FFF2-40B4-BE49-F238E27FC236}">
                <a16:creationId xmlns:a16="http://schemas.microsoft.com/office/drawing/2014/main" id="{A2371759-57EC-8366-F818-E361BC7BDE9C}"/>
              </a:ext>
            </a:extLst>
          </p:cNvPr>
          <p:cNvSpPr>
            <a:spLocks noGrp="1"/>
          </p:cNvSpPr>
          <p:nvPr>
            <p:ph type="sldNum" sz="quarter" idx="5"/>
          </p:nvPr>
        </p:nvSpPr>
        <p:spPr/>
        <p:txBody>
          <a:bodyPr/>
          <a:lstStyle/>
          <a:p>
            <a:fld id="{7F21C691-1E29-4971-96E1-D91BFD1D7AAB}" type="slidenum">
              <a:rPr lang="en-CA" smtClean="0"/>
              <a:t>8</a:t>
            </a:fld>
            <a:endParaRPr lang="en-CA"/>
          </a:p>
        </p:txBody>
      </p:sp>
    </p:spTree>
    <p:extLst>
      <p:ext uri="{BB962C8B-B14F-4D97-AF65-F5344CB8AC3E}">
        <p14:creationId xmlns:p14="http://schemas.microsoft.com/office/powerpoint/2010/main" val="180552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10</a:t>
            </a:fld>
            <a:endParaRPr lang="en-CA"/>
          </a:p>
        </p:txBody>
      </p:sp>
    </p:spTree>
    <p:extLst>
      <p:ext uri="{BB962C8B-B14F-4D97-AF65-F5344CB8AC3E}">
        <p14:creationId xmlns:p14="http://schemas.microsoft.com/office/powerpoint/2010/main" val="1261096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spatial coherence lost in time step 10 but recovered at timestep 16?</a:t>
            </a:r>
            <a:br>
              <a:rPr lang="en-CA" dirty="0"/>
            </a:br>
            <a:r>
              <a:rPr lang="en-CA" dirty="0"/>
              <a:t>Did it hallucinate on timestep 10? Seems like it never recovers in the top right region</a:t>
            </a:r>
          </a:p>
        </p:txBody>
      </p:sp>
      <p:sp>
        <p:nvSpPr>
          <p:cNvPr id="4" name="Slide Number Placeholder 3"/>
          <p:cNvSpPr>
            <a:spLocks noGrp="1"/>
          </p:cNvSpPr>
          <p:nvPr>
            <p:ph type="sldNum" sz="quarter" idx="5"/>
          </p:nvPr>
        </p:nvSpPr>
        <p:spPr/>
        <p:txBody>
          <a:bodyPr/>
          <a:lstStyle/>
          <a:p>
            <a:fld id="{7F21C691-1E29-4971-96E1-D91BFD1D7AAB}" type="slidenum">
              <a:rPr lang="en-CA" smtClean="0"/>
              <a:t>11</a:t>
            </a:fld>
            <a:endParaRPr lang="en-CA"/>
          </a:p>
        </p:txBody>
      </p:sp>
    </p:spTree>
    <p:extLst>
      <p:ext uri="{BB962C8B-B14F-4D97-AF65-F5344CB8AC3E}">
        <p14:creationId xmlns:p14="http://schemas.microsoft.com/office/powerpoint/2010/main" val="622439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27C7-32F7-35B8-C791-299110D40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B10CB-2487-BD7E-9F94-BDD8955D5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3F8B0-DB03-22BC-49C3-AC281401BA6B}"/>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C6AD1B94-1EBB-D3A3-748B-383BCB0BC66C}"/>
              </a:ext>
            </a:extLst>
          </p:cNvPr>
          <p:cNvSpPr>
            <a:spLocks noGrp="1"/>
          </p:cNvSpPr>
          <p:nvPr>
            <p:ph type="sldNum" sz="quarter" idx="5"/>
          </p:nvPr>
        </p:nvSpPr>
        <p:spPr/>
        <p:txBody>
          <a:bodyPr/>
          <a:lstStyle/>
          <a:p>
            <a:fld id="{7F21C691-1E29-4971-96E1-D91BFD1D7AAB}" type="slidenum">
              <a:rPr lang="en-CA" smtClean="0"/>
              <a:t>12</a:t>
            </a:fld>
            <a:endParaRPr lang="en-CA"/>
          </a:p>
        </p:txBody>
      </p:sp>
    </p:spTree>
    <p:extLst>
      <p:ext uri="{BB962C8B-B14F-4D97-AF65-F5344CB8AC3E}">
        <p14:creationId xmlns:p14="http://schemas.microsoft.com/office/powerpoint/2010/main" val="185183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AD779-0E0C-058E-D0FF-E76EAA79A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D5FA07-1A52-89CF-6B1E-99CC0E18C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D982EC-42B0-96C2-3243-F40AA0F0AFE4}"/>
              </a:ext>
            </a:extLst>
          </p:cNvPr>
          <p:cNvSpPr>
            <a:spLocks noGrp="1"/>
          </p:cNvSpPr>
          <p:nvPr>
            <p:ph type="body" idx="1"/>
          </p:nvPr>
        </p:nvSpPr>
        <p:spPr/>
        <p:txBody>
          <a:bodyPr/>
          <a:lstStyle/>
          <a:p>
            <a:r>
              <a:rPr lang="en-CA" dirty="0"/>
              <a:t>Why is spatial coherence lost in time step 10 but recovered at timestep 16?</a:t>
            </a:r>
            <a:br>
              <a:rPr lang="en-CA" dirty="0"/>
            </a:br>
            <a:r>
              <a:rPr lang="en-CA" dirty="0"/>
              <a:t>Did it hallucinate on timestep 10? Seems like it never recovers in the top right region</a:t>
            </a:r>
          </a:p>
        </p:txBody>
      </p:sp>
      <p:sp>
        <p:nvSpPr>
          <p:cNvPr id="4" name="Slide Number Placeholder 3">
            <a:extLst>
              <a:ext uri="{FF2B5EF4-FFF2-40B4-BE49-F238E27FC236}">
                <a16:creationId xmlns:a16="http://schemas.microsoft.com/office/drawing/2014/main" id="{B6BB06D4-E62A-E11A-C5F5-DB3F25ECE8F6}"/>
              </a:ext>
            </a:extLst>
          </p:cNvPr>
          <p:cNvSpPr>
            <a:spLocks noGrp="1"/>
          </p:cNvSpPr>
          <p:nvPr>
            <p:ph type="sldNum" sz="quarter" idx="5"/>
          </p:nvPr>
        </p:nvSpPr>
        <p:spPr/>
        <p:txBody>
          <a:bodyPr/>
          <a:lstStyle/>
          <a:p>
            <a:fld id="{7F21C691-1E29-4971-96E1-D91BFD1D7AAB}" type="slidenum">
              <a:rPr lang="en-CA" smtClean="0"/>
              <a:t>13</a:t>
            </a:fld>
            <a:endParaRPr lang="en-CA"/>
          </a:p>
        </p:txBody>
      </p:sp>
    </p:spTree>
    <p:extLst>
      <p:ext uri="{BB962C8B-B14F-4D97-AF65-F5344CB8AC3E}">
        <p14:creationId xmlns:p14="http://schemas.microsoft.com/office/powerpoint/2010/main" val="3699769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21C691-1E29-4971-96E1-D91BFD1D7AAB}" type="slidenum">
              <a:rPr lang="en-CA" smtClean="0"/>
              <a:t>15</a:t>
            </a:fld>
            <a:endParaRPr lang="en-CA"/>
          </a:p>
        </p:txBody>
      </p:sp>
    </p:spTree>
    <p:extLst>
      <p:ext uri="{BB962C8B-B14F-4D97-AF65-F5344CB8AC3E}">
        <p14:creationId xmlns:p14="http://schemas.microsoft.com/office/powerpoint/2010/main" val="800814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Timestep 4 is clearly wrong, largely in magnitude but also in pattern. Blocking is more noticeable in blue NDVI regions. The prediction looks better in contrast to cropland where NDVI changes even in dense patches.</a:t>
            </a:r>
          </a:p>
        </p:txBody>
      </p:sp>
      <p:sp>
        <p:nvSpPr>
          <p:cNvPr id="4" name="Slide Number Placeholder 3"/>
          <p:cNvSpPr>
            <a:spLocks noGrp="1"/>
          </p:cNvSpPr>
          <p:nvPr>
            <p:ph type="sldNum" sz="quarter" idx="5"/>
          </p:nvPr>
        </p:nvSpPr>
        <p:spPr/>
        <p:txBody>
          <a:bodyPr/>
          <a:lstStyle/>
          <a:p>
            <a:fld id="{7F21C691-1E29-4971-96E1-D91BFD1D7AAB}" type="slidenum">
              <a:rPr lang="en-CA" smtClean="0"/>
              <a:t>16</a:t>
            </a:fld>
            <a:endParaRPr lang="en-CA"/>
          </a:p>
        </p:txBody>
      </p:sp>
    </p:spTree>
    <p:extLst>
      <p:ext uri="{BB962C8B-B14F-4D97-AF65-F5344CB8AC3E}">
        <p14:creationId xmlns:p14="http://schemas.microsoft.com/office/powerpoint/2010/main" val="1067490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EEBB1-5137-6E3B-A5AD-0A1A10BD82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EFA8341-08FF-94AE-72F5-DFEBEA6E6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E607EFE-97C9-46A9-907D-7F66AF8016AC}"/>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9DF58F01-AE50-55E9-8611-C845DDB527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BB3D83-B99E-D8E3-5552-EC1F4627C344}"/>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4197180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828D-4959-59C5-B8DF-C5597ECA4E8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1ADC04F-AD65-8AF5-B30B-A1D96FDDB8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BA4F6B-10C8-A150-1DCF-4987B2526EE7}"/>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D1705810-6139-5F6B-D000-A226ED2397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B350C7-88C9-D7C8-6C05-19DD46ADF89A}"/>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702777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74F537-E672-B019-B23F-A859909F12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AC99C5C-D0B9-C0DA-4C56-CAB10B4B4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4C4A31-F573-C5E3-1623-DBB36ADA2920}"/>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F5819AB5-21C7-AAD2-9E0F-8EB5CBB138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54CAB95-EB80-2CEA-6CDA-7D1C67E4A41C}"/>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3323179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DF81-BA4F-5CAC-1173-FD7DE0845ED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B950498-4C85-85E8-5DED-5914A1AB1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9A1A3AD-9E96-8749-0C82-919E97A2EB2C}"/>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3BA3D8DF-4F6E-F71A-9B62-CED7DD7957C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832276-3420-5848-B2B3-37399E52B248}"/>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837627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7C9F-EBCB-22F6-B6EE-F9BD72B35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8C3A2F0-B831-A272-AB97-53B106A1EE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C7DB3-4D25-4226-E704-986EE6BF9FD7}"/>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D4C5F824-42DE-A325-3CEE-DB4742E01F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2EB89CC-B740-A7AB-A149-BDDC153D27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81231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C0F7-6A4F-1B6B-6819-EEAD84DE1B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036E1A-500B-F86F-5739-8B58AD3C6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FCDA22F-E4D5-1CA2-90C9-945513E8A2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7B17D8C-5682-F066-17AB-5FA6755663E4}"/>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6" name="Footer Placeholder 5">
            <a:extLst>
              <a:ext uri="{FF2B5EF4-FFF2-40B4-BE49-F238E27FC236}">
                <a16:creationId xmlns:a16="http://schemas.microsoft.com/office/drawing/2014/main" id="{900BD658-CEC1-FD09-723D-2C03455922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BC5B66F-5835-F65E-F198-123FCC85E406}"/>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171954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B219-4C77-A38A-CFF6-7CD01DE1C3A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6F6F143-2019-8856-0E72-1C4FAAF82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14F337-C386-D1CF-87B5-9B1109827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DE0E76D-7D19-2F26-A234-706D3C1DF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196A3-EE12-745E-0011-56618FAA31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B470A4E-0776-DB7F-423D-CF8C625A7927}"/>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8" name="Footer Placeholder 7">
            <a:extLst>
              <a:ext uri="{FF2B5EF4-FFF2-40B4-BE49-F238E27FC236}">
                <a16:creationId xmlns:a16="http://schemas.microsoft.com/office/drawing/2014/main" id="{45C84561-436D-0EAA-86BF-59B6DE125AF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309DE30-BDE5-E100-6358-7A1682DEF6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076920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64FE-094F-985C-6736-BDD0DF9305E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3E33D5-5D8F-41F8-A6D9-7C33DF30C406}"/>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4" name="Footer Placeholder 3">
            <a:extLst>
              <a:ext uri="{FF2B5EF4-FFF2-40B4-BE49-F238E27FC236}">
                <a16:creationId xmlns:a16="http://schemas.microsoft.com/office/drawing/2014/main" id="{51D55E4C-5A27-3E34-9601-648C2DE3864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417EF1-9537-3EFD-23FE-3CC6F8B02BC7}"/>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924353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CCAD4-5047-AA66-39F8-759F54CC8B60}"/>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3" name="Footer Placeholder 2">
            <a:extLst>
              <a:ext uri="{FF2B5EF4-FFF2-40B4-BE49-F238E27FC236}">
                <a16:creationId xmlns:a16="http://schemas.microsoft.com/office/drawing/2014/main" id="{1DD6E5F1-F6AE-471A-4BCB-2D0BBC525E3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9A3F30A-BB2F-B0E2-19B6-3B29215FC14D}"/>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12794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49BE-0D5A-B71D-FE00-DCF0FE141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A7AE8B4-FDBD-778E-6246-AA0DFFEF9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1BFFA36-1E92-4BCB-8E64-247A44A79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C88AF-F45F-B4C2-62D6-92ECC62F391C}"/>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6" name="Footer Placeholder 5">
            <a:extLst>
              <a:ext uri="{FF2B5EF4-FFF2-40B4-BE49-F238E27FC236}">
                <a16:creationId xmlns:a16="http://schemas.microsoft.com/office/drawing/2014/main" id="{8042C35F-6403-46E8-0415-89F15CD792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94004E6-2EEE-4A2A-CA2B-5DACF21D723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43946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7A1B-8564-5319-1BBD-3BAD6AF70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314D23B-613E-C68F-56AF-59512D673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3F72A58-7073-DBDE-9A89-71E4FF233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E4197-AB01-D7A7-4370-DC4C492DF780}"/>
              </a:ext>
            </a:extLst>
          </p:cNvPr>
          <p:cNvSpPr>
            <a:spLocks noGrp="1"/>
          </p:cNvSpPr>
          <p:nvPr>
            <p:ph type="dt" sz="half" idx="10"/>
          </p:nvPr>
        </p:nvSpPr>
        <p:spPr/>
        <p:txBody>
          <a:bodyPr/>
          <a:lstStyle/>
          <a:p>
            <a:fld id="{14D6D9EF-CE1C-4ACE-B43A-095A88614771}" type="datetimeFigureOut">
              <a:rPr lang="en-CA" smtClean="0"/>
              <a:t>2025-10-30</a:t>
            </a:fld>
            <a:endParaRPr lang="en-CA"/>
          </a:p>
        </p:txBody>
      </p:sp>
      <p:sp>
        <p:nvSpPr>
          <p:cNvPr id="6" name="Footer Placeholder 5">
            <a:extLst>
              <a:ext uri="{FF2B5EF4-FFF2-40B4-BE49-F238E27FC236}">
                <a16:creationId xmlns:a16="http://schemas.microsoft.com/office/drawing/2014/main" id="{26F2CC31-7055-6597-5211-FCE95C89E1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8832886-CF89-13D0-7954-E22A8AE5D6F1}"/>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20458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9082F-1162-DD13-63DE-A1901CE18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18B602-AE24-1230-9F7D-C360ECDEB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4E82BA-907D-3A3B-82D6-FC4066DEE8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D6D9EF-CE1C-4ACE-B43A-095A88614771}" type="datetimeFigureOut">
              <a:rPr lang="en-CA" smtClean="0"/>
              <a:t>2025-10-30</a:t>
            </a:fld>
            <a:endParaRPr lang="en-CA"/>
          </a:p>
        </p:txBody>
      </p:sp>
      <p:sp>
        <p:nvSpPr>
          <p:cNvPr id="5" name="Footer Placeholder 4">
            <a:extLst>
              <a:ext uri="{FF2B5EF4-FFF2-40B4-BE49-F238E27FC236}">
                <a16:creationId xmlns:a16="http://schemas.microsoft.com/office/drawing/2014/main" id="{378EEDE7-3FF4-6A4A-682D-A78565045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75F7219F-4AFA-2EFC-7ADF-CCF4ACE5B6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4D1752-60A0-4AA5-8E52-57CD517AB610}" type="slidenum">
              <a:rPr lang="en-CA" smtClean="0"/>
              <a:t>‹#›</a:t>
            </a:fld>
            <a:endParaRPr lang="en-CA"/>
          </a:p>
        </p:txBody>
      </p:sp>
      <p:sp>
        <p:nvSpPr>
          <p:cNvPr id="8" name="TextBox 7">
            <a:extLst>
              <a:ext uri="{FF2B5EF4-FFF2-40B4-BE49-F238E27FC236}">
                <a16:creationId xmlns:a16="http://schemas.microsoft.com/office/drawing/2014/main" id="{33450C1C-5A84-F249-F9C7-4DD0DEE00E03}"/>
              </a:ext>
            </a:extLst>
          </p:cNvPr>
          <p:cNvSpPr txBox="1"/>
          <p:nvPr userDrawn="1">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2068935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C283-153D-2942-606A-C783590F7E40}"/>
              </a:ext>
            </a:extLst>
          </p:cNvPr>
          <p:cNvSpPr>
            <a:spLocks noGrp="1"/>
          </p:cNvSpPr>
          <p:nvPr>
            <p:ph type="ctrTitle"/>
          </p:nvPr>
        </p:nvSpPr>
        <p:spPr>
          <a:xfrm>
            <a:off x="1" y="1122363"/>
            <a:ext cx="12192000" cy="2387600"/>
          </a:xfrm>
        </p:spPr>
        <p:txBody>
          <a:bodyPr>
            <a:normAutofit/>
          </a:bodyPr>
          <a:lstStyle/>
          <a:p>
            <a:r>
              <a:rPr lang="en-CA" dirty="0"/>
              <a:t>Replicated </a:t>
            </a:r>
            <a:r>
              <a:rPr lang="en-CA" dirty="0" err="1"/>
              <a:t>Contextformer</a:t>
            </a:r>
            <a:r>
              <a:rPr lang="en-CA" dirty="0"/>
              <a:t> Predictions</a:t>
            </a:r>
            <a:br>
              <a:rPr lang="en-CA" dirty="0"/>
            </a:br>
            <a:r>
              <a:rPr lang="en-CA" dirty="0"/>
              <a:t>Initial Results</a:t>
            </a:r>
          </a:p>
        </p:txBody>
      </p:sp>
      <p:sp>
        <p:nvSpPr>
          <p:cNvPr id="3" name="Subtitle 2">
            <a:extLst>
              <a:ext uri="{FF2B5EF4-FFF2-40B4-BE49-F238E27FC236}">
                <a16:creationId xmlns:a16="http://schemas.microsoft.com/office/drawing/2014/main" id="{AD9E4245-83DC-A065-3487-48DC96DA05E5}"/>
              </a:ext>
            </a:extLst>
          </p:cNvPr>
          <p:cNvSpPr>
            <a:spLocks noGrp="1"/>
          </p:cNvSpPr>
          <p:nvPr>
            <p:ph type="subTitle" idx="1"/>
          </p:nvPr>
        </p:nvSpPr>
        <p:spPr/>
        <p:txBody>
          <a:bodyPr/>
          <a:lstStyle/>
          <a:p>
            <a:r>
              <a:rPr lang="en-CA" dirty="0"/>
              <a:t>Dong Zhang </a:t>
            </a:r>
            <a:br>
              <a:rPr lang="en-CA" dirty="0"/>
            </a:br>
            <a:r>
              <a:rPr lang="en-CA" dirty="0"/>
              <a:t>CCRS Government of Canada</a:t>
            </a:r>
            <a:br>
              <a:rPr lang="en-CA" dirty="0"/>
            </a:br>
            <a:r>
              <a:rPr lang="en-CA" dirty="0"/>
              <a:t>October 30, 2025</a:t>
            </a:r>
          </a:p>
        </p:txBody>
      </p:sp>
    </p:spTree>
    <p:extLst>
      <p:ext uri="{BB962C8B-B14F-4D97-AF65-F5344CB8AC3E}">
        <p14:creationId xmlns:p14="http://schemas.microsoft.com/office/powerpoint/2010/main" val="3595527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B6F5C-5092-840C-A706-A915D323E972}"/>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E725FE1-A5BC-C6E3-349F-C401EF89B8E2}"/>
              </a:ext>
            </a:extLst>
          </p:cNvPr>
          <p:cNvPicPr>
            <a:picLocks noChangeAspect="1"/>
          </p:cNvPicPr>
          <p:nvPr/>
        </p:nvPicPr>
        <p:blipFill>
          <a:blip r:embed="rId3"/>
          <a:stretch>
            <a:fillRect/>
          </a:stretch>
        </p:blipFill>
        <p:spPr>
          <a:xfrm>
            <a:off x="5955748" y="3692651"/>
            <a:ext cx="4411676" cy="3007961"/>
          </a:xfrm>
          <a:prstGeom prst="rect">
            <a:avLst/>
          </a:prstGeom>
        </p:spPr>
      </p:pic>
      <p:pic>
        <p:nvPicPr>
          <p:cNvPr id="12" name="Picture 11">
            <a:extLst>
              <a:ext uri="{FF2B5EF4-FFF2-40B4-BE49-F238E27FC236}">
                <a16:creationId xmlns:a16="http://schemas.microsoft.com/office/drawing/2014/main" id="{8B6328C3-4686-FD54-6E37-D83FD95F0C3D}"/>
              </a:ext>
            </a:extLst>
          </p:cNvPr>
          <p:cNvPicPr>
            <a:picLocks noChangeAspect="1"/>
          </p:cNvPicPr>
          <p:nvPr/>
        </p:nvPicPr>
        <p:blipFill>
          <a:blip r:embed="rId4"/>
          <a:stretch>
            <a:fillRect/>
          </a:stretch>
        </p:blipFill>
        <p:spPr>
          <a:xfrm>
            <a:off x="1395671" y="3698918"/>
            <a:ext cx="4434451" cy="3009913"/>
          </a:xfrm>
          <a:prstGeom prst="rect">
            <a:avLst/>
          </a:prstGeom>
        </p:spPr>
      </p:pic>
      <p:pic>
        <p:nvPicPr>
          <p:cNvPr id="10" name="Picture 9">
            <a:extLst>
              <a:ext uri="{FF2B5EF4-FFF2-40B4-BE49-F238E27FC236}">
                <a16:creationId xmlns:a16="http://schemas.microsoft.com/office/drawing/2014/main" id="{F7D0AB59-963B-0EE3-9B9B-C52B7A4BE98E}"/>
              </a:ext>
            </a:extLst>
          </p:cNvPr>
          <p:cNvPicPr>
            <a:picLocks noChangeAspect="1"/>
          </p:cNvPicPr>
          <p:nvPr/>
        </p:nvPicPr>
        <p:blipFill>
          <a:blip r:embed="rId5"/>
          <a:stretch>
            <a:fillRect/>
          </a:stretch>
        </p:blipFill>
        <p:spPr>
          <a:xfrm>
            <a:off x="5946775" y="530330"/>
            <a:ext cx="4423196" cy="2996543"/>
          </a:xfrm>
          <a:prstGeom prst="rect">
            <a:avLst/>
          </a:prstGeom>
        </p:spPr>
      </p:pic>
      <p:pic>
        <p:nvPicPr>
          <p:cNvPr id="5" name="Picture 4">
            <a:extLst>
              <a:ext uri="{FF2B5EF4-FFF2-40B4-BE49-F238E27FC236}">
                <a16:creationId xmlns:a16="http://schemas.microsoft.com/office/drawing/2014/main" id="{10EA26D2-428A-3C3D-EF8A-A02BBB6576D0}"/>
              </a:ext>
            </a:extLst>
          </p:cNvPr>
          <p:cNvPicPr>
            <a:picLocks noChangeAspect="1"/>
          </p:cNvPicPr>
          <p:nvPr/>
        </p:nvPicPr>
        <p:blipFill>
          <a:blip r:embed="rId6"/>
          <a:stretch>
            <a:fillRect/>
          </a:stretch>
        </p:blipFill>
        <p:spPr>
          <a:xfrm>
            <a:off x="1367132" y="526719"/>
            <a:ext cx="4467754" cy="3009913"/>
          </a:xfrm>
          <a:prstGeom prst="rect">
            <a:avLst/>
          </a:prstGeom>
        </p:spPr>
      </p:pic>
      <p:sp>
        <p:nvSpPr>
          <p:cNvPr id="19" name="TextBox 18">
            <a:extLst>
              <a:ext uri="{FF2B5EF4-FFF2-40B4-BE49-F238E27FC236}">
                <a16:creationId xmlns:a16="http://schemas.microsoft.com/office/drawing/2014/main" id="{136E81F6-C4A6-F1C2-6BA4-558542A24A4A}"/>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AA6AC0B9-BBBE-B8D8-B46B-40E77BA06D83}"/>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576A61B3-4B89-B732-E72A-1CF118220F05}"/>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0B9D4B88-95F2-EA8C-C070-C08A63B28C3E}"/>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sp>
        <p:nvSpPr>
          <p:cNvPr id="8" name="TextBox 7">
            <a:extLst>
              <a:ext uri="{FF2B5EF4-FFF2-40B4-BE49-F238E27FC236}">
                <a16:creationId xmlns:a16="http://schemas.microsoft.com/office/drawing/2014/main" id="{BF85269C-BB92-353D-4E3E-DAEA8C8035C6}"/>
              </a:ext>
            </a:extLst>
          </p:cNvPr>
          <p:cNvSpPr txBox="1"/>
          <p:nvPr/>
        </p:nvSpPr>
        <p:spPr>
          <a:xfrm>
            <a:off x="5112426" y="157387"/>
            <a:ext cx="1435393" cy="369332"/>
          </a:xfrm>
          <a:prstGeom prst="rect">
            <a:avLst/>
          </a:prstGeom>
          <a:noFill/>
        </p:spPr>
        <p:txBody>
          <a:bodyPr wrap="none" rtlCol="0">
            <a:spAutoFit/>
          </a:bodyPr>
          <a:lstStyle/>
          <a:p>
            <a:r>
              <a:rPr lang="en-CA" dirty="0"/>
              <a:t>Actual NDVI</a:t>
            </a:r>
          </a:p>
        </p:txBody>
      </p:sp>
    </p:spTree>
    <p:extLst>
      <p:ext uri="{BB962C8B-B14F-4D97-AF65-F5344CB8AC3E}">
        <p14:creationId xmlns:p14="http://schemas.microsoft.com/office/powerpoint/2010/main" val="1400628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E3FC2A-3BF4-050A-65A2-BB1B366B8BB8}"/>
              </a:ext>
            </a:extLst>
          </p:cNvPr>
          <p:cNvPicPr>
            <a:picLocks noChangeAspect="1"/>
          </p:cNvPicPr>
          <p:nvPr/>
        </p:nvPicPr>
        <p:blipFill>
          <a:blip r:embed="rId3"/>
          <a:stretch>
            <a:fillRect/>
          </a:stretch>
        </p:blipFill>
        <p:spPr>
          <a:xfrm>
            <a:off x="1409488" y="3720534"/>
            <a:ext cx="4425398" cy="3007961"/>
          </a:xfrm>
          <a:prstGeom prst="rect">
            <a:avLst/>
          </a:prstGeom>
        </p:spPr>
      </p:pic>
      <p:pic>
        <p:nvPicPr>
          <p:cNvPr id="4" name="Picture 3">
            <a:extLst>
              <a:ext uri="{FF2B5EF4-FFF2-40B4-BE49-F238E27FC236}">
                <a16:creationId xmlns:a16="http://schemas.microsoft.com/office/drawing/2014/main" id="{BE0D61D3-E18A-A1C3-5594-E14EC1BC18D8}"/>
              </a:ext>
            </a:extLst>
          </p:cNvPr>
          <p:cNvPicPr>
            <a:picLocks noChangeAspect="1"/>
          </p:cNvPicPr>
          <p:nvPr/>
        </p:nvPicPr>
        <p:blipFill>
          <a:blip r:embed="rId4"/>
          <a:stretch>
            <a:fillRect/>
          </a:stretch>
        </p:blipFill>
        <p:spPr>
          <a:xfrm>
            <a:off x="5946775" y="3692653"/>
            <a:ext cx="4423196" cy="3007960"/>
          </a:xfrm>
          <a:prstGeom prst="rect">
            <a:avLst/>
          </a:prstGeom>
        </p:spPr>
      </p:pic>
      <p:pic>
        <p:nvPicPr>
          <p:cNvPr id="3" name="Picture 2">
            <a:extLst>
              <a:ext uri="{FF2B5EF4-FFF2-40B4-BE49-F238E27FC236}">
                <a16:creationId xmlns:a16="http://schemas.microsoft.com/office/drawing/2014/main" id="{A865C45B-B338-6FD2-EF1A-6D70F474D52C}"/>
              </a:ext>
            </a:extLst>
          </p:cNvPr>
          <p:cNvPicPr>
            <a:picLocks noChangeAspect="1"/>
          </p:cNvPicPr>
          <p:nvPr/>
        </p:nvPicPr>
        <p:blipFill>
          <a:blip r:embed="rId5"/>
          <a:stretch>
            <a:fillRect/>
          </a:stretch>
        </p:blipFill>
        <p:spPr>
          <a:xfrm>
            <a:off x="1361924" y="490388"/>
            <a:ext cx="4468199" cy="3046244"/>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A2D1DEEC-BA5C-7605-81F9-CC82AFB882BB}"/>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pic>
        <p:nvPicPr>
          <p:cNvPr id="7" name="Picture 6">
            <a:extLst>
              <a:ext uri="{FF2B5EF4-FFF2-40B4-BE49-F238E27FC236}">
                <a16:creationId xmlns:a16="http://schemas.microsoft.com/office/drawing/2014/main" id="{4EF412DF-4B44-5118-475F-E065BE3B302C}"/>
              </a:ext>
            </a:extLst>
          </p:cNvPr>
          <p:cNvPicPr>
            <a:picLocks noChangeAspect="1"/>
          </p:cNvPicPr>
          <p:nvPr/>
        </p:nvPicPr>
        <p:blipFill>
          <a:blip r:embed="rId6"/>
          <a:stretch>
            <a:fillRect/>
          </a:stretch>
        </p:blipFill>
        <p:spPr>
          <a:xfrm>
            <a:off x="5927527" y="490388"/>
            <a:ext cx="4447890" cy="3036486"/>
          </a:xfrm>
          <a:prstGeom prst="rect">
            <a:avLst/>
          </a:prstGeom>
        </p:spPr>
      </p:pic>
      <p:sp>
        <p:nvSpPr>
          <p:cNvPr id="8" name="TextBox 7">
            <a:extLst>
              <a:ext uri="{FF2B5EF4-FFF2-40B4-BE49-F238E27FC236}">
                <a16:creationId xmlns:a16="http://schemas.microsoft.com/office/drawing/2014/main" id="{822F7B2C-AB1C-6582-2BE1-F5369C4424C2}"/>
              </a:ext>
            </a:extLst>
          </p:cNvPr>
          <p:cNvSpPr txBox="1"/>
          <p:nvPr/>
        </p:nvSpPr>
        <p:spPr>
          <a:xfrm>
            <a:off x="5037631" y="157387"/>
            <a:ext cx="1702967" cy="369332"/>
          </a:xfrm>
          <a:prstGeom prst="rect">
            <a:avLst/>
          </a:prstGeom>
          <a:noFill/>
        </p:spPr>
        <p:txBody>
          <a:bodyPr wrap="none" rtlCol="0">
            <a:spAutoFit/>
          </a:bodyPr>
          <a:lstStyle/>
          <a:p>
            <a:r>
              <a:rPr lang="en-CA" dirty="0"/>
              <a:t>Predicted NDVI</a:t>
            </a:r>
          </a:p>
        </p:txBody>
      </p:sp>
    </p:spTree>
    <p:extLst>
      <p:ext uri="{BB962C8B-B14F-4D97-AF65-F5344CB8AC3E}">
        <p14:creationId xmlns:p14="http://schemas.microsoft.com/office/powerpoint/2010/main" val="46080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0C80F-FA58-4D31-A2FF-0AF19A778BC7}"/>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413BB040-0A6A-EBF2-CF1C-DE62C7FD208D}"/>
              </a:ext>
            </a:extLst>
          </p:cNvPr>
          <p:cNvPicPr>
            <a:picLocks noChangeAspect="1"/>
          </p:cNvPicPr>
          <p:nvPr/>
        </p:nvPicPr>
        <p:blipFill>
          <a:blip r:embed="rId3"/>
          <a:stretch>
            <a:fillRect/>
          </a:stretch>
        </p:blipFill>
        <p:spPr>
          <a:xfrm>
            <a:off x="5962920" y="3647201"/>
            <a:ext cx="4404504" cy="3045604"/>
          </a:xfrm>
          <a:prstGeom prst="rect">
            <a:avLst/>
          </a:prstGeom>
        </p:spPr>
      </p:pic>
      <p:pic>
        <p:nvPicPr>
          <p:cNvPr id="13" name="Picture 12">
            <a:extLst>
              <a:ext uri="{FF2B5EF4-FFF2-40B4-BE49-F238E27FC236}">
                <a16:creationId xmlns:a16="http://schemas.microsoft.com/office/drawing/2014/main" id="{1506B3EB-E993-6E7A-17F5-3C655B13537C}"/>
              </a:ext>
            </a:extLst>
          </p:cNvPr>
          <p:cNvPicPr>
            <a:picLocks noChangeAspect="1"/>
          </p:cNvPicPr>
          <p:nvPr/>
        </p:nvPicPr>
        <p:blipFill>
          <a:blip r:embed="rId4"/>
          <a:stretch>
            <a:fillRect/>
          </a:stretch>
        </p:blipFill>
        <p:spPr>
          <a:xfrm>
            <a:off x="1395671" y="3664995"/>
            <a:ext cx="4434451" cy="3043836"/>
          </a:xfrm>
          <a:prstGeom prst="rect">
            <a:avLst/>
          </a:prstGeom>
        </p:spPr>
      </p:pic>
      <p:pic>
        <p:nvPicPr>
          <p:cNvPr id="9" name="Picture 8">
            <a:extLst>
              <a:ext uri="{FF2B5EF4-FFF2-40B4-BE49-F238E27FC236}">
                <a16:creationId xmlns:a16="http://schemas.microsoft.com/office/drawing/2014/main" id="{54595BA4-F192-9342-BF15-AF8DC3FAD5DE}"/>
              </a:ext>
            </a:extLst>
          </p:cNvPr>
          <p:cNvPicPr>
            <a:picLocks noChangeAspect="1"/>
          </p:cNvPicPr>
          <p:nvPr/>
        </p:nvPicPr>
        <p:blipFill>
          <a:blip r:embed="rId5"/>
          <a:stretch>
            <a:fillRect/>
          </a:stretch>
        </p:blipFill>
        <p:spPr>
          <a:xfrm>
            <a:off x="5962920" y="495433"/>
            <a:ext cx="4404504" cy="3031440"/>
          </a:xfrm>
          <a:prstGeom prst="rect">
            <a:avLst/>
          </a:prstGeom>
        </p:spPr>
      </p:pic>
      <p:pic>
        <p:nvPicPr>
          <p:cNvPr id="6" name="Picture 5">
            <a:extLst>
              <a:ext uri="{FF2B5EF4-FFF2-40B4-BE49-F238E27FC236}">
                <a16:creationId xmlns:a16="http://schemas.microsoft.com/office/drawing/2014/main" id="{35F14524-DC71-18D9-1786-07DF5DB9BE4B}"/>
              </a:ext>
            </a:extLst>
          </p:cNvPr>
          <p:cNvPicPr>
            <a:picLocks noChangeAspect="1"/>
          </p:cNvPicPr>
          <p:nvPr/>
        </p:nvPicPr>
        <p:blipFill>
          <a:blip r:embed="rId6"/>
          <a:stretch>
            <a:fillRect/>
          </a:stretch>
        </p:blipFill>
        <p:spPr>
          <a:xfrm>
            <a:off x="1425618" y="499248"/>
            <a:ext cx="4404504" cy="3037384"/>
          </a:xfrm>
          <a:prstGeom prst="rect">
            <a:avLst/>
          </a:prstGeom>
        </p:spPr>
      </p:pic>
      <p:sp>
        <p:nvSpPr>
          <p:cNvPr id="19" name="TextBox 18">
            <a:extLst>
              <a:ext uri="{FF2B5EF4-FFF2-40B4-BE49-F238E27FC236}">
                <a16:creationId xmlns:a16="http://schemas.microsoft.com/office/drawing/2014/main" id="{156DAC5B-35E0-6036-52B6-CA4E06A98D93}"/>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A04E1FBB-3129-264C-E351-6E9281A60B23}"/>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E43F0357-0E43-90A3-F5E4-BD62359AF7DC}"/>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6EAE6E29-4E8A-4A27-4B82-F0FD39B602E7}"/>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sp>
        <p:nvSpPr>
          <p:cNvPr id="8" name="TextBox 7">
            <a:extLst>
              <a:ext uri="{FF2B5EF4-FFF2-40B4-BE49-F238E27FC236}">
                <a16:creationId xmlns:a16="http://schemas.microsoft.com/office/drawing/2014/main" id="{41A4F12D-2B69-9E08-1005-45C2247443E8}"/>
              </a:ext>
            </a:extLst>
          </p:cNvPr>
          <p:cNvSpPr txBox="1"/>
          <p:nvPr/>
        </p:nvSpPr>
        <p:spPr>
          <a:xfrm>
            <a:off x="5112426" y="157387"/>
            <a:ext cx="1529906" cy="369332"/>
          </a:xfrm>
          <a:prstGeom prst="rect">
            <a:avLst/>
          </a:prstGeom>
          <a:noFill/>
        </p:spPr>
        <p:txBody>
          <a:bodyPr wrap="none" rtlCol="0">
            <a:spAutoFit/>
          </a:bodyPr>
          <a:lstStyle/>
          <a:p>
            <a:r>
              <a:rPr lang="en-CA" dirty="0"/>
              <a:t>Actual </a:t>
            </a:r>
            <a:r>
              <a:rPr lang="en-CA" dirty="0" err="1"/>
              <a:t>fCover</a:t>
            </a:r>
            <a:endParaRPr lang="en-CA" dirty="0"/>
          </a:p>
        </p:txBody>
      </p:sp>
    </p:spTree>
    <p:extLst>
      <p:ext uri="{BB962C8B-B14F-4D97-AF65-F5344CB8AC3E}">
        <p14:creationId xmlns:p14="http://schemas.microsoft.com/office/powerpoint/2010/main" val="86593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FCCD1-0B6A-B2EB-3C60-DB9098CA4225}"/>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838A600A-A020-32F2-F731-70D49B97D6D7}"/>
              </a:ext>
            </a:extLst>
          </p:cNvPr>
          <p:cNvPicPr>
            <a:picLocks noChangeAspect="1"/>
          </p:cNvPicPr>
          <p:nvPr/>
        </p:nvPicPr>
        <p:blipFill>
          <a:blip r:embed="rId3"/>
          <a:stretch>
            <a:fillRect/>
          </a:stretch>
        </p:blipFill>
        <p:spPr>
          <a:xfrm>
            <a:off x="1385184" y="3694034"/>
            <a:ext cx="4426018" cy="3006578"/>
          </a:xfrm>
          <a:prstGeom prst="rect">
            <a:avLst/>
          </a:prstGeom>
        </p:spPr>
      </p:pic>
      <p:pic>
        <p:nvPicPr>
          <p:cNvPr id="16" name="Picture 15">
            <a:extLst>
              <a:ext uri="{FF2B5EF4-FFF2-40B4-BE49-F238E27FC236}">
                <a16:creationId xmlns:a16="http://schemas.microsoft.com/office/drawing/2014/main" id="{98090EFF-ADC4-014C-2E98-983CDF982420}"/>
              </a:ext>
            </a:extLst>
          </p:cNvPr>
          <p:cNvPicPr>
            <a:picLocks noChangeAspect="1"/>
          </p:cNvPicPr>
          <p:nvPr/>
        </p:nvPicPr>
        <p:blipFill>
          <a:blip r:embed="rId4"/>
          <a:stretch>
            <a:fillRect/>
          </a:stretch>
        </p:blipFill>
        <p:spPr>
          <a:xfrm>
            <a:off x="5946775" y="3694034"/>
            <a:ext cx="4423196" cy="3006578"/>
          </a:xfrm>
          <a:prstGeom prst="rect">
            <a:avLst/>
          </a:prstGeom>
        </p:spPr>
      </p:pic>
      <p:pic>
        <p:nvPicPr>
          <p:cNvPr id="10" name="Picture 9">
            <a:extLst>
              <a:ext uri="{FF2B5EF4-FFF2-40B4-BE49-F238E27FC236}">
                <a16:creationId xmlns:a16="http://schemas.microsoft.com/office/drawing/2014/main" id="{C793C29E-ED43-B0B7-DF4B-315B4181DD2D}"/>
              </a:ext>
            </a:extLst>
          </p:cNvPr>
          <p:cNvPicPr>
            <a:picLocks noChangeAspect="1"/>
          </p:cNvPicPr>
          <p:nvPr/>
        </p:nvPicPr>
        <p:blipFill>
          <a:blip r:embed="rId5"/>
          <a:stretch>
            <a:fillRect/>
          </a:stretch>
        </p:blipFill>
        <p:spPr>
          <a:xfrm>
            <a:off x="1385184" y="519531"/>
            <a:ext cx="4449020" cy="3026054"/>
          </a:xfrm>
          <a:prstGeom prst="rect">
            <a:avLst/>
          </a:prstGeom>
        </p:spPr>
      </p:pic>
      <p:pic>
        <p:nvPicPr>
          <p:cNvPr id="5" name="Picture 4">
            <a:extLst>
              <a:ext uri="{FF2B5EF4-FFF2-40B4-BE49-F238E27FC236}">
                <a16:creationId xmlns:a16="http://schemas.microsoft.com/office/drawing/2014/main" id="{EEE8CADC-1A13-D8B7-22E4-52F0A082F4DC}"/>
              </a:ext>
            </a:extLst>
          </p:cNvPr>
          <p:cNvPicPr>
            <a:picLocks noChangeAspect="1"/>
          </p:cNvPicPr>
          <p:nvPr/>
        </p:nvPicPr>
        <p:blipFill>
          <a:blip r:embed="rId6"/>
          <a:stretch>
            <a:fillRect/>
          </a:stretch>
        </p:blipFill>
        <p:spPr>
          <a:xfrm>
            <a:off x="5946775" y="525106"/>
            <a:ext cx="4423196" cy="3010647"/>
          </a:xfrm>
          <a:prstGeom prst="rect">
            <a:avLst/>
          </a:prstGeom>
        </p:spPr>
      </p:pic>
      <p:sp>
        <p:nvSpPr>
          <p:cNvPr id="19" name="TextBox 18">
            <a:extLst>
              <a:ext uri="{FF2B5EF4-FFF2-40B4-BE49-F238E27FC236}">
                <a16:creationId xmlns:a16="http://schemas.microsoft.com/office/drawing/2014/main" id="{662F2BB1-D5C9-70E3-F1D1-D32A758B388E}"/>
              </a:ext>
            </a:extLst>
          </p:cNvPr>
          <p:cNvSpPr txBox="1"/>
          <p:nvPr/>
        </p:nvSpPr>
        <p:spPr>
          <a:xfrm>
            <a:off x="86510" y="1828844"/>
            <a:ext cx="1275414" cy="646331"/>
          </a:xfrm>
          <a:prstGeom prst="rect">
            <a:avLst/>
          </a:prstGeom>
          <a:noFill/>
        </p:spPr>
        <p:txBody>
          <a:bodyPr wrap="none" rtlCol="0">
            <a:spAutoFit/>
          </a:bodyPr>
          <a:lstStyle/>
          <a:p>
            <a:pPr algn="ctr"/>
            <a:r>
              <a:rPr lang="en-CA" dirty="0"/>
              <a:t>Timestep 5</a:t>
            </a:r>
          </a:p>
          <a:p>
            <a:pPr algn="ctr"/>
            <a:r>
              <a:rPr lang="en-CA" dirty="0"/>
              <a:t>May 21</a:t>
            </a:r>
          </a:p>
        </p:txBody>
      </p:sp>
      <p:sp>
        <p:nvSpPr>
          <p:cNvPr id="24" name="TextBox 23">
            <a:extLst>
              <a:ext uri="{FF2B5EF4-FFF2-40B4-BE49-F238E27FC236}">
                <a16:creationId xmlns:a16="http://schemas.microsoft.com/office/drawing/2014/main" id="{27226FE7-12C9-2095-218C-2042B7AE85B1}"/>
              </a:ext>
            </a:extLst>
          </p:cNvPr>
          <p:cNvSpPr txBox="1"/>
          <p:nvPr/>
        </p:nvSpPr>
        <p:spPr>
          <a:xfrm>
            <a:off x="10472821" y="1828844"/>
            <a:ext cx="1398844" cy="646331"/>
          </a:xfrm>
          <a:prstGeom prst="rect">
            <a:avLst/>
          </a:prstGeom>
          <a:noFill/>
        </p:spPr>
        <p:txBody>
          <a:bodyPr wrap="none" rtlCol="0">
            <a:spAutoFit/>
          </a:bodyPr>
          <a:lstStyle/>
          <a:p>
            <a:pPr algn="ctr"/>
            <a:r>
              <a:rPr lang="en-CA" dirty="0"/>
              <a:t>Timestep 10</a:t>
            </a:r>
          </a:p>
          <a:p>
            <a:pPr algn="ctr"/>
            <a:r>
              <a:rPr lang="en-CA" dirty="0"/>
              <a:t>June 15</a:t>
            </a:r>
          </a:p>
        </p:txBody>
      </p:sp>
      <p:sp>
        <p:nvSpPr>
          <p:cNvPr id="27" name="TextBox 26">
            <a:extLst>
              <a:ext uri="{FF2B5EF4-FFF2-40B4-BE49-F238E27FC236}">
                <a16:creationId xmlns:a16="http://schemas.microsoft.com/office/drawing/2014/main" id="{F00CED09-F5D1-668A-D08C-FA40818A4B33}"/>
              </a:ext>
            </a:extLst>
          </p:cNvPr>
          <p:cNvSpPr txBox="1"/>
          <p:nvPr/>
        </p:nvSpPr>
        <p:spPr>
          <a:xfrm>
            <a:off x="26773" y="5023181"/>
            <a:ext cx="1398844" cy="646331"/>
          </a:xfrm>
          <a:prstGeom prst="rect">
            <a:avLst/>
          </a:prstGeom>
          <a:noFill/>
        </p:spPr>
        <p:txBody>
          <a:bodyPr wrap="none" rtlCol="0">
            <a:spAutoFit/>
          </a:bodyPr>
          <a:lstStyle/>
          <a:p>
            <a:pPr algn="ctr"/>
            <a:r>
              <a:rPr lang="en-CA" dirty="0"/>
              <a:t>Timestep 16</a:t>
            </a:r>
          </a:p>
          <a:p>
            <a:pPr algn="ctr"/>
            <a:r>
              <a:rPr lang="en-CA" dirty="0"/>
              <a:t>July 15</a:t>
            </a:r>
          </a:p>
        </p:txBody>
      </p:sp>
      <p:sp>
        <p:nvSpPr>
          <p:cNvPr id="30" name="TextBox 29">
            <a:extLst>
              <a:ext uri="{FF2B5EF4-FFF2-40B4-BE49-F238E27FC236}">
                <a16:creationId xmlns:a16="http://schemas.microsoft.com/office/drawing/2014/main" id="{2E20AE76-A095-58BD-0519-AC5DAA72032A}"/>
              </a:ext>
            </a:extLst>
          </p:cNvPr>
          <p:cNvSpPr txBox="1"/>
          <p:nvPr/>
        </p:nvSpPr>
        <p:spPr>
          <a:xfrm>
            <a:off x="10472821" y="5023181"/>
            <a:ext cx="1398844" cy="646331"/>
          </a:xfrm>
          <a:prstGeom prst="rect">
            <a:avLst/>
          </a:prstGeom>
          <a:noFill/>
        </p:spPr>
        <p:txBody>
          <a:bodyPr wrap="none" rtlCol="0">
            <a:spAutoFit/>
          </a:bodyPr>
          <a:lstStyle/>
          <a:p>
            <a:pPr algn="ctr"/>
            <a:r>
              <a:rPr lang="en-CA" dirty="0"/>
              <a:t>Timestep 19</a:t>
            </a:r>
          </a:p>
          <a:p>
            <a:pPr algn="ctr"/>
            <a:r>
              <a:rPr lang="en-CA" dirty="0"/>
              <a:t>July 30</a:t>
            </a:r>
          </a:p>
        </p:txBody>
      </p:sp>
      <p:sp>
        <p:nvSpPr>
          <p:cNvPr id="8" name="TextBox 7">
            <a:extLst>
              <a:ext uri="{FF2B5EF4-FFF2-40B4-BE49-F238E27FC236}">
                <a16:creationId xmlns:a16="http://schemas.microsoft.com/office/drawing/2014/main" id="{0D9731CB-8921-F37F-6D3D-EA70034F0E1D}"/>
              </a:ext>
            </a:extLst>
          </p:cNvPr>
          <p:cNvSpPr txBox="1"/>
          <p:nvPr/>
        </p:nvSpPr>
        <p:spPr>
          <a:xfrm>
            <a:off x="5037631" y="157387"/>
            <a:ext cx="1924501" cy="369332"/>
          </a:xfrm>
          <a:prstGeom prst="rect">
            <a:avLst/>
          </a:prstGeom>
          <a:noFill/>
        </p:spPr>
        <p:txBody>
          <a:bodyPr wrap="none" rtlCol="0">
            <a:spAutoFit/>
          </a:bodyPr>
          <a:lstStyle/>
          <a:p>
            <a:r>
              <a:rPr lang="en-CA" dirty="0"/>
              <a:t>Converted </a:t>
            </a:r>
            <a:r>
              <a:rPr lang="en-CA" dirty="0" err="1"/>
              <a:t>fCover</a:t>
            </a:r>
            <a:endParaRPr lang="en-CA" dirty="0"/>
          </a:p>
        </p:txBody>
      </p:sp>
    </p:spTree>
    <p:extLst>
      <p:ext uri="{BB962C8B-B14F-4D97-AF65-F5344CB8AC3E}">
        <p14:creationId xmlns:p14="http://schemas.microsoft.com/office/powerpoint/2010/main" val="414244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01310"/>
            <a:ext cx="10515600" cy="1325563"/>
          </a:xfrm>
        </p:spPr>
        <p:txBody>
          <a:bodyPr/>
          <a:lstStyle/>
          <a:p>
            <a:r>
              <a:rPr lang="en-CA" dirty="0"/>
              <a:t>Site 3: Sweden</a:t>
            </a:r>
          </a:p>
        </p:txBody>
      </p:sp>
      <p:pic>
        <p:nvPicPr>
          <p:cNvPr id="8" name="Picture 7">
            <a:extLst>
              <a:ext uri="{FF2B5EF4-FFF2-40B4-BE49-F238E27FC236}">
                <a16:creationId xmlns:a16="http://schemas.microsoft.com/office/drawing/2014/main" id="{E481E71C-F237-512C-CE20-B751CF0681D4}"/>
              </a:ext>
            </a:extLst>
          </p:cNvPr>
          <p:cNvPicPr>
            <a:picLocks noChangeAspect="1"/>
          </p:cNvPicPr>
          <p:nvPr/>
        </p:nvPicPr>
        <p:blipFill>
          <a:blip r:embed="rId2"/>
          <a:stretch>
            <a:fillRect/>
          </a:stretch>
        </p:blipFill>
        <p:spPr>
          <a:xfrm>
            <a:off x="1044677" y="1337941"/>
            <a:ext cx="3086808" cy="5271708"/>
          </a:xfrm>
          <a:prstGeom prst="rect">
            <a:avLst/>
          </a:prstGeom>
        </p:spPr>
      </p:pic>
      <p:sp>
        <p:nvSpPr>
          <p:cNvPr id="6" name="TextBox 5">
            <a:extLst>
              <a:ext uri="{FF2B5EF4-FFF2-40B4-BE49-F238E27FC236}">
                <a16:creationId xmlns:a16="http://schemas.microsoft.com/office/drawing/2014/main" id="{AF780632-E420-51DE-0B3D-D49293562119}"/>
              </a:ext>
            </a:extLst>
          </p:cNvPr>
          <p:cNvSpPr txBox="1"/>
          <p:nvPr/>
        </p:nvSpPr>
        <p:spPr>
          <a:xfrm>
            <a:off x="838200" y="911765"/>
            <a:ext cx="6111240" cy="584775"/>
          </a:xfrm>
          <a:prstGeom prst="rect">
            <a:avLst/>
          </a:prstGeom>
          <a:noFill/>
        </p:spPr>
        <p:txBody>
          <a:bodyPr wrap="square">
            <a:spAutoFit/>
          </a:bodyPr>
          <a:lstStyle/>
          <a:p>
            <a:r>
              <a:rPr lang="en-CA" sz="1600" dirty="0" err="1"/>
              <a:t>ood</a:t>
            </a:r>
            <a:r>
              <a:rPr lang="en-CA" sz="1600" dirty="0"/>
              <a:t>-t MJJ2021 minicube_241_34VCL_59.04_17.96</a:t>
            </a:r>
          </a:p>
          <a:p>
            <a:endParaRPr lang="en-CA" sz="1600" dirty="0"/>
          </a:p>
        </p:txBody>
      </p:sp>
      <p:pic>
        <p:nvPicPr>
          <p:cNvPr id="4" name="Picture 3">
            <a:extLst>
              <a:ext uri="{FF2B5EF4-FFF2-40B4-BE49-F238E27FC236}">
                <a16:creationId xmlns:a16="http://schemas.microsoft.com/office/drawing/2014/main" id="{0F10959F-B28C-2C06-1E2A-0385E655621A}"/>
              </a:ext>
            </a:extLst>
          </p:cNvPr>
          <p:cNvPicPr>
            <a:picLocks noChangeAspect="1"/>
          </p:cNvPicPr>
          <p:nvPr/>
        </p:nvPicPr>
        <p:blipFill>
          <a:blip r:embed="rId3"/>
          <a:stretch>
            <a:fillRect/>
          </a:stretch>
        </p:blipFill>
        <p:spPr>
          <a:xfrm>
            <a:off x="5866677" y="335049"/>
            <a:ext cx="5613306" cy="6274600"/>
          </a:xfrm>
          <a:prstGeom prst="rect">
            <a:avLst/>
          </a:prstGeom>
        </p:spPr>
      </p:pic>
    </p:spTree>
    <p:extLst>
      <p:ext uri="{BB962C8B-B14F-4D97-AF65-F5344CB8AC3E}">
        <p14:creationId xmlns:p14="http://schemas.microsoft.com/office/powerpoint/2010/main" val="1188915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4A90-69D0-9632-12E6-D21642F5E4E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C7E395F-FF44-8205-0C5C-A469CD903393}"/>
              </a:ext>
            </a:extLst>
          </p:cNvPr>
          <p:cNvPicPr>
            <a:picLocks noChangeAspect="1"/>
          </p:cNvPicPr>
          <p:nvPr/>
        </p:nvPicPr>
        <p:blipFill>
          <a:blip r:embed="rId3"/>
          <a:srcRect l="5930" t="15178"/>
          <a:stretch>
            <a:fillRect/>
          </a:stretch>
        </p:blipFill>
        <p:spPr>
          <a:xfrm>
            <a:off x="6207883" y="3945851"/>
            <a:ext cx="4398757" cy="2271097"/>
          </a:xfrm>
          <a:prstGeom prst="rect">
            <a:avLst/>
          </a:prstGeom>
        </p:spPr>
      </p:pic>
      <p:pic>
        <p:nvPicPr>
          <p:cNvPr id="5" name="Picture 4">
            <a:extLst>
              <a:ext uri="{FF2B5EF4-FFF2-40B4-BE49-F238E27FC236}">
                <a16:creationId xmlns:a16="http://schemas.microsoft.com/office/drawing/2014/main" id="{D556D2A6-46D4-D149-EE17-26F038D613AE}"/>
              </a:ext>
            </a:extLst>
          </p:cNvPr>
          <p:cNvPicPr>
            <a:picLocks noChangeAspect="1"/>
          </p:cNvPicPr>
          <p:nvPr/>
        </p:nvPicPr>
        <p:blipFill>
          <a:blip r:embed="rId4"/>
          <a:srcRect l="5834" t="15178"/>
          <a:stretch>
            <a:fillRect/>
          </a:stretch>
        </p:blipFill>
        <p:spPr>
          <a:xfrm>
            <a:off x="1595194" y="3924799"/>
            <a:ext cx="4388923" cy="2266020"/>
          </a:xfrm>
          <a:prstGeom prst="rect">
            <a:avLst/>
          </a:prstGeom>
        </p:spPr>
      </p:pic>
      <p:pic>
        <p:nvPicPr>
          <p:cNvPr id="4" name="Picture 3">
            <a:extLst>
              <a:ext uri="{FF2B5EF4-FFF2-40B4-BE49-F238E27FC236}">
                <a16:creationId xmlns:a16="http://schemas.microsoft.com/office/drawing/2014/main" id="{318468DB-9BFB-D99E-EB0A-5D6D878066A8}"/>
              </a:ext>
            </a:extLst>
          </p:cNvPr>
          <p:cNvPicPr>
            <a:picLocks noChangeAspect="1"/>
          </p:cNvPicPr>
          <p:nvPr/>
        </p:nvPicPr>
        <p:blipFill>
          <a:blip r:embed="rId5"/>
          <a:srcRect l="5737" t="15027"/>
          <a:stretch>
            <a:fillRect/>
          </a:stretch>
        </p:blipFill>
        <p:spPr>
          <a:xfrm>
            <a:off x="6231381" y="1175642"/>
            <a:ext cx="4352259" cy="2247090"/>
          </a:xfrm>
          <a:prstGeom prst="rect">
            <a:avLst/>
          </a:prstGeom>
        </p:spPr>
      </p:pic>
      <p:pic>
        <p:nvPicPr>
          <p:cNvPr id="3" name="Picture 2">
            <a:extLst>
              <a:ext uri="{FF2B5EF4-FFF2-40B4-BE49-F238E27FC236}">
                <a16:creationId xmlns:a16="http://schemas.microsoft.com/office/drawing/2014/main" id="{68222F85-D978-AA8F-4B8A-6426832E09C2}"/>
              </a:ext>
            </a:extLst>
          </p:cNvPr>
          <p:cNvPicPr>
            <a:picLocks noChangeAspect="1"/>
          </p:cNvPicPr>
          <p:nvPr/>
        </p:nvPicPr>
        <p:blipFill>
          <a:blip r:embed="rId6"/>
          <a:srcRect l="5930" t="15027"/>
          <a:stretch>
            <a:fillRect/>
          </a:stretch>
        </p:blipFill>
        <p:spPr>
          <a:xfrm>
            <a:off x="1569619" y="1189826"/>
            <a:ext cx="4386556" cy="2264798"/>
          </a:xfrm>
          <a:prstGeom prst="rect">
            <a:avLst/>
          </a:prstGeom>
        </p:spPr>
      </p:pic>
      <p:sp>
        <p:nvSpPr>
          <p:cNvPr id="19" name="TextBox 18">
            <a:extLst>
              <a:ext uri="{FF2B5EF4-FFF2-40B4-BE49-F238E27FC236}">
                <a16:creationId xmlns:a16="http://schemas.microsoft.com/office/drawing/2014/main" id="{1726B9EB-75A6-1CB0-F4E6-1171DAA7AE48}"/>
              </a:ext>
            </a:extLst>
          </p:cNvPr>
          <p:cNvSpPr txBox="1"/>
          <p:nvPr/>
        </p:nvSpPr>
        <p:spPr>
          <a:xfrm>
            <a:off x="18306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ADDCBE6E-C958-0FFD-14F6-34D24B0759CA}"/>
              </a:ext>
            </a:extLst>
          </p:cNvPr>
          <p:cNvSpPr txBox="1"/>
          <p:nvPr/>
        </p:nvSpPr>
        <p:spPr>
          <a:xfrm>
            <a:off x="10630140" y="2084486"/>
            <a:ext cx="1464567" cy="646331"/>
          </a:xfrm>
          <a:prstGeom prst="rect">
            <a:avLst/>
          </a:prstGeom>
          <a:noFill/>
        </p:spPr>
        <p:txBody>
          <a:bodyPr wrap="none" rtlCol="0">
            <a:spAutoFit/>
          </a:bodyPr>
          <a:lstStyle/>
          <a:p>
            <a:pPr algn="ctr"/>
            <a:r>
              <a:rPr lang="en-CA" dirty="0"/>
              <a:t>Timestep 9.6</a:t>
            </a:r>
          </a:p>
          <a:p>
            <a:pPr algn="ctr"/>
            <a:r>
              <a:rPr lang="en-CA" dirty="0"/>
              <a:t>June 15</a:t>
            </a:r>
          </a:p>
        </p:txBody>
      </p:sp>
      <p:sp>
        <p:nvSpPr>
          <p:cNvPr id="27" name="TextBox 26">
            <a:extLst>
              <a:ext uri="{FF2B5EF4-FFF2-40B4-BE49-F238E27FC236}">
                <a16:creationId xmlns:a16="http://schemas.microsoft.com/office/drawing/2014/main" id="{0437A501-6C3B-A117-9CCA-87008AFDEF4F}"/>
              </a:ext>
            </a:extLst>
          </p:cNvPr>
          <p:cNvSpPr txBox="1"/>
          <p:nvPr/>
        </p:nvSpPr>
        <p:spPr>
          <a:xfrm>
            <a:off x="26773" y="4875700"/>
            <a:ext cx="1587999" cy="646331"/>
          </a:xfrm>
          <a:prstGeom prst="rect">
            <a:avLst/>
          </a:prstGeom>
          <a:noFill/>
        </p:spPr>
        <p:txBody>
          <a:bodyPr wrap="none" rtlCol="0">
            <a:spAutoFit/>
          </a:bodyPr>
          <a:lstStyle/>
          <a:p>
            <a:r>
              <a:rPr lang="en-CA" dirty="0"/>
              <a:t>Timestep 15.6</a:t>
            </a:r>
          </a:p>
          <a:p>
            <a:pPr algn="ctr"/>
            <a:r>
              <a:rPr lang="en-CA" dirty="0"/>
              <a:t>July 15</a:t>
            </a:r>
          </a:p>
        </p:txBody>
      </p:sp>
      <p:sp>
        <p:nvSpPr>
          <p:cNvPr id="30" name="TextBox 29">
            <a:extLst>
              <a:ext uri="{FF2B5EF4-FFF2-40B4-BE49-F238E27FC236}">
                <a16:creationId xmlns:a16="http://schemas.microsoft.com/office/drawing/2014/main" id="{EB588710-53BF-C756-CA35-56F7671B4E7D}"/>
              </a:ext>
            </a:extLst>
          </p:cNvPr>
          <p:cNvSpPr txBox="1"/>
          <p:nvPr/>
        </p:nvSpPr>
        <p:spPr>
          <a:xfrm>
            <a:off x="10630140" y="4875700"/>
            <a:ext cx="1587999" cy="646331"/>
          </a:xfrm>
          <a:prstGeom prst="rect">
            <a:avLst/>
          </a:prstGeom>
          <a:noFill/>
        </p:spPr>
        <p:txBody>
          <a:bodyPr wrap="none" rtlCol="0">
            <a:spAutoFit/>
          </a:bodyPr>
          <a:lstStyle/>
          <a:p>
            <a:r>
              <a:rPr lang="en-CA" dirty="0"/>
              <a:t>Timestep 19.6</a:t>
            </a:r>
          </a:p>
          <a:p>
            <a:pPr algn="ctr"/>
            <a:r>
              <a:rPr lang="en-CA" dirty="0"/>
              <a:t>August 4</a:t>
            </a:r>
          </a:p>
        </p:txBody>
      </p:sp>
      <p:sp>
        <p:nvSpPr>
          <p:cNvPr id="2" name="TextBox 1">
            <a:extLst>
              <a:ext uri="{FF2B5EF4-FFF2-40B4-BE49-F238E27FC236}">
                <a16:creationId xmlns:a16="http://schemas.microsoft.com/office/drawing/2014/main" id="{481E1356-B8C7-ACE1-6738-57B8294D1133}"/>
              </a:ext>
            </a:extLst>
          </p:cNvPr>
          <p:cNvSpPr txBox="1"/>
          <p:nvPr/>
        </p:nvSpPr>
        <p:spPr>
          <a:xfrm>
            <a:off x="5401547" y="641051"/>
            <a:ext cx="1388906" cy="369332"/>
          </a:xfrm>
          <a:prstGeom prst="rect">
            <a:avLst/>
          </a:prstGeom>
          <a:noFill/>
        </p:spPr>
        <p:txBody>
          <a:bodyPr wrap="none" rtlCol="0">
            <a:spAutoFit/>
          </a:bodyPr>
          <a:lstStyle/>
          <a:p>
            <a:r>
              <a:rPr lang="en-CA" dirty="0"/>
              <a:t>Actual NDVI</a:t>
            </a:r>
          </a:p>
        </p:txBody>
      </p:sp>
      <p:sp>
        <p:nvSpPr>
          <p:cNvPr id="15" name="TextBox 14">
            <a:extLst>
              <a:ext uri="{FF2B5EF4-FFF2-40B4-BE49-F238E27FC236}">
                <a16:creationId xmlns:a16="http://schemas.microsoft.com/office/drawing/2014/main" id="{A672DE30-319F-CDFF-EADA-73A3C19B493F}"/>
              </a:ext>
            </a:extLst>
          </p:cNvPr>
          <p:cNvSpPr txBox="1"/>
          <p:nvPr/>
        </p:nvSpPr>
        <p:spPr>
          <a:xfrm>
            <a:off x="6589892" y="6216949"/>
            <a:ext cx="3634740" cy="646331"/>
          </a:xfrm>
          <a:prstGeom prst="rect">
            <a:avLst/>
          </a:prstGeom>
          <a:noFill/>
        </p:spPr>
        <p:txBody>
          <a:bodyPr wrap="square" rtlCol="0">
            <a:spAutoFit/>
          </a:bodyPr>
          <a:lstStyle/>
          <a:p>
            <a:r>
              <a:rPr lang="en-CA" dirty="0"/>
              <a:t>Note: There were cloud shadows in the bottom two thirds of the image</a:t>
            </a:r>
          </a:p>
        </p:txBody>
      </p:sp>
    </p:spTree>
    <p:extLst>
      <p:ext uri="{BB962C8B-B14F-4D97-AF65-F5344CB8AC3E}">
        <p14:creationId xmlns:p14="http://schemas.microsoft.com/office/powerpoint/2010/main" val="2187464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C1678A-2B31-75CE-D0AA-82B065B20067}"/>
              </a:ext>
            </a:extLst>
          </p:cNvPr>
          <p:cNvPicPr>
            <a:picLocks noChangeAspect="1"/>
          </p:cNvPicPr>
          <p:nvPr/>
        </p:nvPicPr>
        <p:blipFill>
          <a:blip r:embed="rId3"/>
          <a:stretch>
            <a:fillRect/>
          </a:stretch>
        </p:blipFill>
        <p:spPr>
          <a:xfrm>
            <a:off x="1543688" y="1130382"/>
            <a:ext cx="4400477" cy="2277634"/>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18891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663000" y="2084486"/>
            <a:ext cx="1398844" cy="646331"/>
          </a:xfrm>
          <a:prstGeom prst="rect">
            <a:avLst/>
          </a:prstGeom>
          <a:noFill/>
        </p:spPr>
        <p:txBody>
          <a:bodyPr wrap="none" rtlCol="0">
            <a:spAutoFit/>
          </a:bodyPr>
          <a:lstStyle/>
          <a:p>
            <a:pPr algn="ctr"/>
            <a:r>
              <a:rPr lang="en-CA" dirty="0"/>
              <a:t>Timestep 10</a:t>
            </a:r>
          </a:p>
          <a:p>
            <a:pPr algn="ctr"/>
            <a:r>
              <a:rPr lang="en-CA" dirty="0"/>
              <a:t>June 17</a:t>
            </a:r>
          </a:p>
        </p:txBody>
      </p:sp>
      <p:sp>
        <p:nvSpPr>
          <p:cNvPr id="27" name="TextBox 26">
            <a:extLst>
              <a:ext uri="{FF2B5EF4-FFF2-40B4-BE49-F238E27FC236}">
                <a16:creationId xmlns:a16="http://schemas.microsoft.com/office/drawing/2014/main" id="{A2D1DEEC-BA5C-7605-81F9-CC82AFB882BB}"/>
              </a:ext>
            </a:extLst>
          </p:cNvPr>
          <p:cNvSpPr txBox="1"/>
          <p:nvPr/>
        </p:nvSpPr>
        <p:spPr>
          <a:xfrm>
            <a:off x="75933" y="4875700"/>
            <a:ext cx="1398844" cy="646331"/>
          </a:xfrm>
          <a:prstGeom prst="rect">
            <a:avLst/>
          </a:prstGeom>
          <a:noFill/>
        </p:spPr>
        <p:txBody>
          <a:bodyPr wrap="none" rtlCol="0">
            <a:spAutoFit/>
          </a:bodyPr>
          <a:lstStyle/>
          <a:p>
            <a:pPr algn="ctr"/>
            <a:r>
              <a:rPr lang="en-CA" dirty="0"/>
              <a:t>Timestep 15</a:t>
            </a:r>
            <a:br>
              <a:rPr lang="en-CA" dirty="0"/>
            </a:br>
            <a:r>
              <a:rPr lang="en-CA" dirty="0"/>
              <a:t>July 12</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692496" y="4875700"/>
            <a:ext cx="1398844" cy="646331"/>
          </a:xfrm>
          <a:prstGeom prst="rect">
            <a:avLst/>
          </a:prstGeom>
          <a:noFill/>
        </p:spPr>
        <p:txBody>
          <a:bodyPr wrap="none" rtlCol="0">
            <a:spAutoFit/>
          </a:bodyPr>
          <a:lstStyle/>
          <a:p>
            <a:r>
              <a:rPr lang="en-CA" dirty="0"/>
              <a:t>Timestep 20</a:t>
            </a:r>
          </a:p>
          <a:p>
            <a:pPr algn="ctr"/>
            <a:r>
              <a:rPr lang="en-CA" dirty="0"/>
              <a:t>August 6</a:t>
            </a:r>
          </a:p>
        </p:txBody>
      </p:sp>
      <p:pic>
        <p:nvPicPr>
          <p:cNvPr id="5" name="Picture 4">
            <a:extLst>
              <a:ext uri="{FF2B5EF4-FFF2-40B4-BE49-F238E27FC236}">
                <a16:creationId xmlns:a16="http://schemas.microsoft.com/office/drawing/2014/main" id="{A363A376-B67D-62AC-7F8A-761CDCB1D8CE}"/>
              </a:ext>
            </a:extLst>
          </p:cNvPr>
          <p:cNvPicPr>
            <a:picLocks noChangeAspect="1"/>
          </p:cNvPicPr>
          <p:nvPr/>
        </p:nvPicPr>
        <p:blipFill>
          <a:blip r:embed="rId4"/>
          <a:stretch>
            <a:fillRect/>
          </a:stretch>
        </p:blipFill>
        <p:spPr>
          <a:xfrm>
            <a:off x="6194844" y="1104687"/>
            <a:ext cx="4438217" cy="2303282"/>
          </a:xfrm>
          <a:prstGeom prst="rect">
            <a:avLst/>
          </a:prstGeom>
        </p:spPr>
      </p:pic>
      <p:pic>
        <p:nvPicPr>
          <p:cNvPr id="7" name="Picture 6">
            <a:extLst>
              <a:ext uri="{FF2B5EF4-FFF2-40B4-BE49-F238E27FC236}">
                <a16:creationId xmlns:a16="http://schemas.microsoft.com/office/drawing/2014/main" id="{F4E680B7-450A-F302-4155-877017DCA3FC}"/>
              </a:ext>
            </a:extLst>
          </p:cNvPr>
          <p:cNvPicPr>
            <a:picLocks noChangeAspect="1"/>
          </p:cNvPicPr>
          <p:nvPr/>
        </p:nvPicPr>
        <p:blipFill>
          <a:blip r:embed="rId5"/>
          <a:stretch>
            <a:fillRect/>
          </a:stretch>
        </p:blipFill>
        <p:spPr>
          <a:xfrm>
            <a:off x="1578235" y="3916701"/>
            <a:ext cx="4393680" cy="2277635"/>
          </a:xfrm>
          <a:prstGeom prst="rect">
            <a:avLst/>
          </a:prstGeom>
        </p:spPr>
      </p:pic>
      <p:pic>
        <p:nvPicPr>
          <p:cNvPr id="9" name="Picture 8">
            <a:extLst>
              <a:ext uri="{FF2B5EF4-FFF2-40B4-BE49-F238E27FC236}">
                <a16:creationId xmlns:a16="http://schemas.microsoft.com/office/drawing/2014/main" id="{3222B9BF-EC21-65B4-37C2-C05EBA4F4BA8}"/>
              </a:ext>
            </a:extLst>
          </p:cNvPr>
          <p:cNvPicPr>
            <a:picLocks noChangeAspect="1"/>
          </p:cNvPicPr>
          <p:nvPr/>
        </p:nvPicPr>
        <p:blipFill>
          <a:blip r:embed="rId6"/>
          <a:stretch>
            <a:fillRect/>
          </a:stretch>
        </p:blipFill>
        <p:spPr>
          <a:xfrm>
            <a:off x="6145422" y="3892386"/>
            <a:ext cx="4487639" cy="2301950"/>
          </a:xfrm>
          <a:prstGeom prst="rect">
            <a:avLst/>
          </a:prstGeom>
        </p:spPr>
      </p:pic>
      <p:sp>
        <p:nvSpPr>
          <p:cNvPr id="2" name="TextBox 1">
            <a:extLst>
              <a:ext uri="{FF2B5EF4-FFF2-40B4-BE49-F238E27FC236}">
                <a16:creationId xmlns:a16="http://schemas.microsoft.com/office/drawing/2014/main" id="{3959731D-C7CC-0A05-7F34-F269A912F28A}"/>
              </a:ext>
            </a:extLst>
          </p:cNvPr>
          <p:cNvSpPr txBox="1"/>
          <p:nvPr/>
        </p:nvSpPr>
        <p:spPr>
          <a:xfrm>
            <a:off x="5244516" y="641051"/>
            <a:ext cx="1702967" cy="369332"/>
          </a:xfrm>
          <a:prstGeom prst="rect">
            <a:avLst/>
          </a:prstGeom>
          <a:noFill/>
        </p:spPr>
        <p:txBody>
          <a:bodyPr wrap="none" rtlCol="0">
            <a:spAutoFit/>
          </a:bodyPr>
          <a:lstStyle/>
          <a:p>
            <a:r>
              <a:rPr lang="en-CA" dirty="0"/>
              <a:t>Predicted NDVI</a:t>
            </a:r>
          </a:p>
        </p:txBody>
      </p:sp>
    </p:spTree>
    <p:extLst>
      <p:ext uri="{BB962C8B-B14F-4D97-AF65-F5344CB8AC3E}">
        <p14:creationId xmlns:p14="http://schemas.microsoft.com/office/powerpoint/2010/main" val="63363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26E48-5812-2151-67E7-52D8CEC460AF}"/>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809D99F-A88F-0C04-67F1-8307F9420CC6}"/>
              </a:ext>
            </a:extLst>
          </p:cNvPr>
          <p:cNvPicPr>
            <a:picLocks noChangeAspect="1"/>
          </p:cNvPicPr>
          <p:nvPr/>
        </p:nvPicPr>
        <p:blipFill>
          <a:blip r:embed="rId3"/>
          <a:srcRect l="5913" t="15152"/>
          <a:stretch>
            <a:fillRect/>
          </a:stretch>
        </p:blipFill>
        <p:spPr>
          <a:xfrm>
            <a:off x="1543541" y="1130381"/>
            <a:ext cx="4400623" cy="2277587"/>
          </a:xfrm>
          <a:prstGeom prst="rect">
            <a:avLst/>
          </a:prstGeom>
        </p:spPr>
      </p:pic>
      <p:pic>
        <p:nvPicPr>
          <p:cNvPr id="10" name="Picture 9">
            <a:extLst>
              <a:ext uri="{FF2B5EF4-FFF2-40B4-BE49-F238E27FC236}">
                <a16:creationId xmlns:a16="http://schemas.microsoft.com/office/drawing/2014/main" id="{D9B56DCB-63D0-1B4E-8FE1-6C335B15309D}"/>
              </a:ext>
            </a:extLst>
          </p:cNvPr>
          <p:cNvPicPr>
            <a:picLocks noChangeAspect="1"/>
          </p:cNvPicPr>
          <p:nvPr/>
        </p:nvPicPr>
        <p:blipFill>
          <a:blip r:embed="rId4"/>
          <a:srcRect l="5913" t="15280"/>
          <a:stretch>
            <a:fillRect/>
          </a:stretch>
        </p:blipFill>
        <p:spPr>
          <a:xfrm>
            <a:off x="6232437" y="1130382"/>
            <a:ext cx="4400623" cy="2277587"/>
          </a:xfrm>
          <a:prstGeom prst="rect">
            <a:avLst/>
          </a:prstGeom>
        </p:spPr>
      </p:pic>
      <p:pic>
        <p:nvPicPr>
          <p:cNvPr id="3" name="Picture 2">
            <a:extLst>
              <a:ext uri="{FF2B5EF4-FFF2-40B4-BE49-F238E27FC236}">
                <a16:creationId xmlns:a16="http://schemas.microsoft.com/office/drawing/2014/main" id="{233179EC-0524-1999-4188-3D890F66904D}"/>
              </a:ext>
            </a:extLst>
          </p:cNvPr>
          <p:cNvPicPr>
            <a:picLocks noChangeAspect="1"/>
          </p:cNvPicPr>
          <p:nvPr/>
        </p:nvPicPr>
        <p:blipFill>
          <a:blip r:embed="rId5"/>
          <a:srcRect l="5749" t="15152"/>
          <a:stretch>
            <a:fillRect/>
          </a:stretch>
        </p:blipFill>
        <p:spPr>
          <a:xfrm>
            <a:off x="1550484" y="3635861"/>
            <a:ext cx="4393680" cy="2273993"/>
          </a:xfrm>
          <a:prstGeom prst="rect">
            <a:avLst/>
          </a:prstGeom>
        </p:spPr>
      </p:pic>
      <p:sp>
        <p:nvSpPr>
          <p:cNvPr id="19" name="TextBox 18">
            <a:extLst>
              <a:ext uri="{FF2B5EF4-FFF2-40B4-BE49-F238E27FC236}">
                <a16:creationId xmlns:a16="http://schemas.microsoft.com/office/drawing/2014/main" id="{5173893B-E6A2-4730-DDB4-82F2FADDE146}"/>
              </a:ext>
            </a:extLst>
          </p:cNvPr>
          <p:cNvSpPr txBox="1"/>
          <p:nvPr/>
        </p:nvSpPr>
        <p:spPr>
          <a:xfrm>
            <a:off x="149642" y="2084486"/>
            <a:ext cx="1353960" cy="646331"/>
          </a:xfrm>
          <a:prstGeom prst="rect">
            <a:avLst/>
          </a:prstGeom>
          <a:noFill/>
        </p:spPr>
        <p:txBody>
          <a:bodyPr wrap="none" rtlCol="0">
            <a:spAutoFit/>
          </a:bodyPr>
          <a:lstStyle/>
          <a:p>
            <a:pPr algn="ctr"/>
            <a:r>
              <a:rPr lang="en-CA"/>
              <a:t>Timestep -8</a:t>
            </a:r>
            <a:endParaRPr lang="en-CA" dirty="0"/>
          </a:p>
          <a:p>
            <a:pPr algn="ctr"/>
            <a:r>
              <a:rPr lang="en-CA" dirty="0"/>
              <a:t>March 19</a:t>
            </a:r>
          </a:p>
        </p:txBody>
      </p:sp>
      <p:sp>
        <p:nvSpPr>
          <p:cNvPr id="24" name="TextBox 23">
            <a:extLst>
              <a:ext uri="{FF2B5EF4-FFF2-40B4-BE49-F238E27FC236}">
                <a16:creationId xmlns:a16="http://schemas.microsoft.com/office/drawing/2014/main" id="{03556871-3999-BDD5-E9F1-EE41693047CF}"/>
              </a:ext>
            </a:extLst>
          </p:cNvPr>
          <p:cNvSpPr txBox="1"/>
          <p:nvPr/>
        </p:nvSpPr>
        <p:spPr>
          <a:xfrm>
            <a:off x="10685441" y="2084486"/>
            <a:ext cx="1353960" cy="646331"/>
          </a:xfrm>
          <a:prstGeom prst="rect">
            <a:avLst/>
          </a:prstGeom>
          <a:noFill/>
        </p:spPr>
        <p:txBody>
          <a:bodyPr wrap="none" rtlCol="0">
            <a:spAutoFit/>
          </a:bodyPr>
          <a:lstStyle/>
          <a:p>
            <a:pPr algn="ctr"/>
            <a:r>
              <a:rPr lang="en-CA" dirty="0"/>
              <a:t>Timestep -4</a:t>
            </a:r>
          </a:p>
          <a:p>
            <a:pPr algn="ctr"/>
            <a:r>
              <a:rPr lang="en-CA" dirty="0"/>
              <a:t>April 8</a:t>
            </a:r>
          </a:p>
        </p:txBody>
      </p:sp>
      <p:sp>
        <p:nvSpPr>
          <p:cNvPr id="27" name="TextBox 26">
            <a:extLst>
              <a:ext uri="{FF2B5EF4-FFF2-40B4-BE49-F238E27FC236}">
                <a16:creationId xmlns:a16="http://schemas.microsoft.com/office/drawing/2014/main" id="{7913EB29-0D00-6D8E-32AB-E543E3ACB8E2}"/>
              </a:ext>
            </a:extLst>
          </p:cNvPr>
          <p:cNvSpPr txBox="1"/>
          <p:nvPr/>
        </p:nvSpPr>
        <p:spPr>
          <a:xfrm>
            <a:off x="129675" y="4449691"/>
            <a:ext cx="1336584" cy="646331"/>
          </a:xfrm>
          <a:prstGeom prst="rect">
            <a:avLst/>
          </a:prstGeom>
          <a:noFill/>
        </p:spPr>
        <p:txBody>
          <a:bodyPr wrap="none" rtlCol="0">
            <a:spAutoFit/>
          </a:bodyPr>
          <a:lstStyle/>
          <a:p>
            <a:pPr algn="ctr"/>
            <a:r>
              <a:rPr lang="en-CA" dirty="0"/>
              <a:t>Timestep -1</a:t>
            </a:r>
            <a:br>
              <a:rPr lang="en-CA" dirty="0"/>
            </a:br>
            <a:r>
              <a:rPr lang="en-CA" dirty="0"/>
              <a:t>April 23</a:t>
            </a:r>
          </a:p>
        </p:txBody>
      </p:sp>
      <p:sp>
        <p:nvSpPr>
          <p:cNvPr id="2" name="TextBox 1">
            <a:extLst>
              <a:ext uri="{FF2B5EF4-FFF2-40B4-BE49-F238E27FC236}">
                <a16:creationId xmlns:a16="http://schemas.microsoft.com/office/drawing/2014/main" id="{BC648CD7-BB9F-37D0-1F98-C5404DC10D93}"/>
              </a:ext>
            </a:extLst>
          </p:cNvPr>
          <p:cNvSpPr txBox="1"/>
          <p:nvPr/>
        </p:nvSpPr>
        <p:spPr>
          <a:xfrm>
            <a:off x="5263688" y="677813"/>
            <a:ext cx="1664623" cy="369332"/>
          </a:xfrm>
          <a:prstGeom prst="rect">
            <a:avLst/>
          </a:prstGeom>
          <a:noFill/>
        </p:spPr>
        <p:txBody>
          <a:bodyPr wrap="none" rtlCol="0">
            <a:spAutoFit/>
          </a:bodyPr>
          <a:lstStyle/>
          <a:p>
            <a:r>
              <a:rPr lang="en-CA" dirty="0" err="1"/>
              <a:t>Minicube</a:t>
            </a:r>
            <a:r>
              <a:rPr lang="en-CA" dirty="0"/>
              <a:t> NDVI</a:t>
            </a:r>
          </a:p>
        </p:txBody>
      </p:sp>
      <p:pic>
        <p:nvPicPr>
          <p:cNvPr id="4" name="Picture 3">
            <a:extLst>
              <a:ext uri="{FF2B5EF4-FFF2-40B4-BE49-F238E27FC236}">
                <a16:creationId xmlns:a16="http://schemas.microsoft.com/office/drawing/2014/main" id="{F3167E58-8EAB-63C2-4BDE-614C9772D273}"/>
              </a:ext>
            </a:extLst>
          </p:cNvPr>
          <p:cNvPicPr>
            <a:picLocks noChangeAspect="1"/>
          </p:cNvPicPr>
          <p:nvPr/>
        </p:nvPicPr>
        <p:blipFill>
          <a:blip r:embed="rId6"/>
          <a:stretch>
            <a:fillRect/>
          </a:stretch>
        </p:blipFill>
        <p:spPr>
          <a:xfrm>
            <a:off x="6232437" y="3632220"/>
            <a:ext cx="4400477" cy="2277634"/>
          </a:xfrm>
          <a:prstGeom prst="rect">
            <a:avLst/>
          </a:prstGeom>
        </p:spPr>
      </p:pic>
      <p:sp>
        <p:nvSpPr>
          <p:cNvPr id="5" name="TextBox 4">
            <a:extLst>
              <a:ext uri="{FF2B5EF4-FFF2-40B4-BE49-F238E27FC236}">
                <a16:creationId xmlns:a16="http://schemas.microsoft.com/office/drawing/2014/main" id="{493134C8-2C11-E655-B38F-00DCDBC01E50}"/>
              </a:ext>
            </a:extLst>
          </p:cNvPr>
          <p:cNvSpPr txBox="1"/>
          <p:nvPr/>
        </p:nvSpPr>
        <p:spPr>
          <a:xfrm>
            <a:off x="10933613" y="4261859"/>
            <a:ext cx="888128" cy="369332"/>
          </a:xfrm>
          <a:prstGeom prst="rect">
            <a:avLst/>
          </a:prstGeom>
          <a:noFill/>
        </p:spPr>
        <p:txBody>
          <a:bodyPr wrap="none" rtlCol="0">
            <a:spAutoFit/>
          </a:bodyPr>
          <a:lstStyle/>
          <a:p>
            <a:pPr algn="ctr"/>
            <a:r>
              <a:rPr lang="en-CA" dirty="0"/>
              <a:t>May 18</a:t>
            </a:r>
          </a:p>
        </p:txBody>
      </p:sp>
      <p:sp>
        <p:nvSpPr>
          <p:cNvPr id="6" name="TextBox 5">
            <a:extLst>
              <a:ext uri="{FF2B5EF4-FFF2-40B4-BE49-F238E27FC236}">
                <a16:creationId xmlns:a16="http://schemas.microsoft.com/office/drawing/2014/main" id="{15EA561C-7770-A7CC-1E59-8D8ADB0CB901}"/>
              </a:ext>
            </a:extLst>
          </p:cNvPr>
          <p:cNvSpPr txBox="1"/>
          <p:nvPr/>
        </p:nvSpPr>
        <p:spPr>
          <a:xfrm>
            <a:off x="10723528" y="3942518"/>
            <a:ext cx="1277786" cy="369332"/>
          </a:xfrm>
          <a:prstGeom prst="rect">
            <a:avLst/>
          </a:prstGeom>
          <a:noFill/>
        </p:spPr>
        <p:txBody>
          <a:bodyPr wrap="none" rtlCol="0">
            <a:spAutoFit/>
          </a:bodyPr>
          <a:lstStyle/>
          <a:p>
            <a:r>
              <a:rPr lang="en-CA" dirty="0"/>
              <a:t>(Predicted)</a:t>
            </a:r>
          </a:p>
        </p:txBody>
      </p:sp>
    </p:spTree>
    <p:extLst>
      <p:ext uri="{BB962C8B-B14F-4D97-AF65-F5344CB8AC3E}">
        <p14:creationId xmlns:p14="http://schemas.microsoft.com/office/powerpoint/2010/main" val="2031935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30216-8CC6-CA35-B73C-B92FCCD132F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DDE94FC-50F0-3CD5-AE23-3252B4D4499B}"/>
              </a:ext>
            </a:extLst>
          </p:cNvPr>
          <p:cNvPicPr>
            <a:picLocks noChangeAspect="1"/>
          </p:cNvPicPr>
          <p:nvPr/>
        </p:nvPicPr>
        <p:blipFill>
          <a:blip r:embed="rId3"/>
          <a:stretch>
            <a:fillRect/>
          </a:stretch>
        </p:blipFill>
        <p:spPr>
          <a:xfrm>
            <a:off x="6231381" y="1123659"/>
            <a:ext cx="4352259" cy="2328335"/>
          </a:xfrm>
          <a:prstGeom prst="rect">
            <a:avLst/>
          </a:prstGeom>
        </p:spPr>
      </p:pic>
      <p:pic>
        <p:nvPicPr>
          <p:cNvPr id="12" name="Picture 11">
            <a:extLst>
              <a:ext uri="{FF2B5EF4-FFF2-40B4-BE49-F238E27FC236}">
                <a16:creationId xmlns:a16="http://schemas.microsoft.com/office/drawing/2014/main" id="{02DF23A2-EBE4-31F8-EA6C-8B9E750A0A53}"/>
              </a:ext>
            </a:extLst>
          </p:cNvPr>
          <p:cNvPicPr>
            <a:picLocks noChangeAspect="1"/>
          </p:cNvPicPr>
          <p:nvPr/>
        </p:nvPicPr>
        <p:blipFill>
          <a:blip r:embed="rId4"/>
          <a:stretch>
            <a:fillRect/>
          </a:stretch>
        </p:blipFill>
        <p:spPr>
          <a:xfrm>
            <a:off x="1603915" y="1140432"/>
            <a:ext cx="4352259" cy="2286780"/>
          </a:xfrm>
          <a:prstGeom prst="rect">
            <a:avLst/>
          </a:prstGeom>
        </p:spPr>
      </p:pic>
      <p:pic>
        <p:nvPicPr>
          <p:cNvPr id="8" name="Picture 7">
            <a:extLst>
              <a:ext uri="{FF2B5EF4-FFF2-40B4-BE49-F238E27FC236}">
                <a16:creationId xmlns:a16="http://schemas.microsoft.com/office/drawing/2014/main" id="{9B7C931A-A263-3F5F-F504-2A9E91A3F0E0}"/>
              </a:ext>
            </a:extLst>
          </p:cNvPr>
          <p:cNvPicPr>
            <a:picLocks noChangeAspect="1"/>
          </p:cNvPicPr>
          <p:nvPr/>
        </p:nvPicPr>
        <p:blipFill>
          <a:blip r:embed="rId5"/>
          <a:stretch>
            <a:fillRect/>
          </a:stretch>
        </p:blipFill>
        <p:spPr>
          <a:xfrm>
            <a:off x="3938201" y="3572315"/>
            <a:ext cx="4352259" cy="2295879"/>
          </a:xfrm>
          <a:prstGeom prst="rect">
            <a:avLst/>
          </a:prstGeom>
        </p:spPr>
      </p:pic>
      <p:sp>
        <p:nvSpPr>
          <p:cNvPr id="19" name="TextBox 18">
            <a:extLst>
              <a:ext uri="{FF2B5EF4-FFF2-40B4-BE49-F238E27FC236}">
                <a16:creationId xmlns:a16="http://schemas.microsoft.com/office/drawing/2014/main" id="{8DC89175-7458-5983-AB2A-41ABDAA3A32B}"/>
              </a:ext>
            </a:extLst>
          </p:cNvPr>
          <p:cNvSpPr txBox="1"/>
          <p:nvPr/>
        </p:nvSpPr>
        <p:spPr>
          <a:xfrm>
            <a:off x="18306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867470A1-2EA1-AB00-3AFF-6CEAE1F98A2A}"/>
              </a:ext>
            </a:extLst>
          </p:cNvPr>
          <p:cNvSpPr txBox="1"/>
          <p:nvPr/>
        </p:nvSpPr>
        <p:spPr>
          <a:xfrm>
            <a:off x="10630140" y="2084486"/>
            <a:ext cx="1464567" cy="646331"/>
          </a:xfrm>
          <a:prstGeom prst="rect">
            <a:avLst/>
          </a:prstGeom>
          <a:noFill/>
        </p:spPr>
        <p:txBody>
          <a:bodyPr wrap="none" rtlCol="0">
            <a:spAutoFit/>
          </a:bodyPr>
          <a:lstStyle/>
          <a:p>
            <a:pPr algn="ctr"/>
            <a:r>
              <a:rPr lang="en-CA" dirty="0"/>
              <a:t>Timestep 9.6</a:t>
            </a:r>
          </a:p>
          <a:p>
            <a:pPr algn="ctr"/>
            <a:r>
              <a:rPr lang="en-CA" dirty="0"/>
              <a:t>June 15</a:t>
            </a:r>
          </a:p>
        </p:txBody>
      </p:sp>
      <p:sp>
        <p:nvSpPr>
          <p:cNvPr id="27" name="TextBox 26">
            <a:extLst>
              <a:ext uri="{FF2B5EF4-FFF2-40B4-BE49-F238E27FC236}">
                <a16:creationId xmlns:a16="http://schemas.microsoft.com/office/drawing/2014/main" id="{91215A94-AE8E-AD72-7325-FB092B71F2FF}"/>
              </a:ext>
            </a:extLst>
          </p:cNvPr>
          <p:cNvSpPr txBox="1"/>
          <p:nvPr/>
        </p:nvSpPr>
        <p:spPr>
          <a:xfrm>
            <a:off x="5301999" y="6046416"/>
            <a:ext cx="1587999" cy="646331"/>
          </a:xfrm>
          <a:prstGeom prst="rect">
            <a:avLst/>
          </a:prstGeom>
          <a:noFill/>
        </p:spPr>
        <p:txBody>
          <a:bodyPr wrap="none" rtlCol="0">
            <a:spAutoFit/>
          </a:bodyPr>
          <a:lstStyle/>
          <a:p>
            <a:r>
              <a:rPr lang="en-CA" dirty="0"/>
              <a:t>Timestep 15.6</a:t>
            </a:r>
          </a:p>
          <a:p>
            <a:pPr algn="ctr"/>
            <a:r>
              <a:rPr lang="en-CA" dirty="0"/>
              <a:t>July 15</a:t>
            </a:r>
          </a:p>
        </p:txBody>
      </p:sp>
      <p:sp>
        <p:nvSpPr>
          <p:cNvPr id="2" name="TextBox 1">
            <a:extLst>
              <a:ext uri="{FF2B5EF4-FFF2-40B4-BE49-F238E27FC236}">
                <a16:creationId xmlns:a16="http://schemas.microsoft.com/office/drawing/2014/main" id="{9913DA9C-CCD8-CCBB-E734-873477D12DEE}"/>
              </a:ext>
            </a:extLst>
          </p:cNvPr>
          <p:cNvSpPr txBox="1"/>
          <p:nvPr/>
        </p:nvSpPr>
        <p:spPr>
          <a:xfrm>
            <a:off x="5401547" y="641051"/>
            <a:ext cx="1529906" cy="369332"/>
          </a:xfrm>
          <a:prstGeom prst="rect">
            <a:avLst/>
          </a:prstGeom>
          <a:noFill/>
        </p:spPr>
        <p:txBody>
          <a:bodyPr wrap="none" rtlCol="0">
            <a:spAutoFit/>
          </a:bodyPr>
          <a:lstStyle/>
          <a:p>
            <a:r>
              <a:rPr lang="en-CA" dirty="0"/>
              <a:t>Actual </a:t>
            </a:r>
            <a:r>
              <a:rPr lang="en-CA" dirty="0" err="1"/>
              <a:t>fCover</a:t>
            </a:r>
            <a:endParaRPr lang="en-CA" dirty="0"/>
          </a:p>
        </p:txBody>
      </p:sp>
    </p:spTree>
    <p:extLst>
      <p:ext uri="{BB962C8B-B14F-4D97-AF65-F5344CB8AC3E}">
        <p14:creationId xmlns:p14="http://schemas.microsoft.com/office/powerpoint/2010/main" val="1959794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938D7-03D4-15CB-BFC2-E81D3C163459}"/>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4D6AD8D7-5A86-06FC-2D4D-7F3AF04CAB0E}"/>
              </a:ext>
            </a:extLst>
          </p:cNvPr>
          <p:cNvPicPr>
            <a:picLocks noChangeAspect="1"/>
          </p:cNvPicPr>
          <p:nvPr/>
        </p:nvPicPr>
        <p:blipFill>
          <a:blip r:embed="rId3"/>
          <a:stretch>
            <a:fillRect/>
          </a:stretch>
        </p:blipFill>
        <p:spPr>
          <a:xfrm>
            <a:off x="3899160" y="3532527"/>
            <a:ext cx="4422207" cy="2291508"/>
          </a:xfrm>
          <a:prstGeom prst="rect">
            <a:avLst/>
          </a:prstGeom>
        </p:spPr>
      </p:pic>
      <p:pic>
        <p:nvPicPr>
          <p:cNvPr id="10" name="Picture 9">
            <a:extLst>
              <a:ext uri="{FF2B5EF4-FFF2-40B4-BE49-F238E27FC236}">
                <a16:creationId xmlns:a16="http://schemas.microsoft.com/office/drawing/2014/main" id="{8DDD830B-0A4D-9895-3347-35C8BE2A61B8}"/>
              </a:ext>
            </a:extLst>
          </p:cNvPr>
          <p:cNvPicPr>
            <a:picLocks noChangeAspect="1"/>
          </p:cNvPicPr>
          <p:nvPr/>
        </p:nvPicPr>
        <p:blipFill>
          <a:blip r:embed="rId4"/>
          <a:stretch>
            <a:fillRect/>
          </a:stretch>
        </p:blipFill>
        <p:spPr>
          <a:xfrm>
            <a:off x="6206767" y="1148815"/>
            <a:ext cx="4365930" cy="2259153"/>
          </a:xfrm>
          <a:prstGeom prst="rect">
            <a:avLst/>
          </a:prstGeom>
        </p:spPr>
      </p:pic>
      <p:pic>
        <p:nvPicPr>
          <p:cNvPr id="4" name="Picture 3">
            <a:extLst>
              <a:ext uri="{FF2B5EF4-FFF2-40B4-BE49-F238E27FC236}">
                <a16:creationId xmlns:a16="http://schemas.microsoft.com/office/drawing/2014/main" id="{9DA725D4-2918-399C-C37F-8C4A18256463}"/>
              </a:ext>
            </a:extLst>
          </p:cNvPr>
          <p:cNvPicPr>
            <a:picLocks noChangeAspect="1"/>
          </p:cNvPicPr>
          <p:nvPr/>
        </p:nvPicPr>
        <p:blipFill>
          <a:blip r:embed="rId5"/>
          <a:stretch>
            <a:fillRect/>
          </a:stretch>
        </p:blipFill>
        <p:spPr>
          <a:xfrm>
            <a:off x="1578235" y="1142190"/>
            <a:ext cx="4365930" cy="2265779"/>
          </a:xfrm>
          <a:prstGeom prst="rect">
            <a:avLst/>
          </a:prstGeom>
        </p:spPr>
      </p:pic>
      <p:sp>
        <p:nvSpPr>
          <p:cNvPr id="19" name="TextBox 18">
            <a:extLst>
              <a:ext uri="{FF2B5EF4-FFF2-40B4-BE49-F238E27FC236}">
                <a16:creationId xmlns:a16="http://schemas.microsoft.com/office/drawing/2014/main" id="{7FC902BC-8C9D-F58D-C14A-CBFF0A40C17A}"/>
              </a:ext>
            </a:extLst>
          </p:cNvPr>
          <p:cNvSpPr txBox="1"/>
          <p:nvPr/>
        </p:nvSpPr>
        <p:spPr>
          <a:xfrm>
            <a:off x="188915" y="2084486"/>
            <a:ext cx="1275414" cy="646331"/>
          </a:xfrm>
          <a:prstGeom prst="rect">
            <a:avLst/>
          </a:prstGeom>
          <a:noFill/>
        </p:spPr>
        <p:txBody>
          <a:bodyPr wrap="none" rtlCol="0">
            <a:spAutoFit/>
          </a:bodyPr>
          <a:lstStyle/>
          <a:p>
            <a:pPr algn="ctr"/>
            <a:r>
              <a:rPr lang="en-CA" dirty="0"/>
              <a:t>Timestep 4</a:t>
            </a:r>
          </a:p>
          <a:p>
            <a:pPr algn="ctr"/>
            <a:r>
              <a:rPr lang="en-CA" dirty="0"/>
              <a:t>May 18</a:t>
            </a:r>
          </a:p>
        </p:txBody>
      </p:sp>
      <p:sp>
        <p:nvSpPr>
          <p:cNvPr id="24" name="TextBox 23">
            <a:extLst>
              <a:ext uri="{FF2B5EF4-FFF2-40B4-BE49-F238E27FC236}">
                <a16:creationId xmlns:a16="http://schemas.microsoft.com/office/drawing/2014/main" id="{4783353C-4060-6FF2-DE15-E4AEFB054ACC}"/>
              </a:ext>
            </a:extLst>
          </p:cNvPr>
          <p:cNvSpPr txBox="1"/>
          <p:nvPr/>
        </p:nvSpPr>
        <p:spPr>
          <a:xfrm>
            <a:off x="10663000" y="2084486"/>
            <a:ext cx="1398844" cy="646331"/>
          </a:xfrm>
          <a:prstGeom prst="rect">
            <a:avLst/>
          </a:prstGeom>
          <a:noFill/>
        </p:spPr>
        <p:txBody>
          <a:bodyPr wrap="none" rtlCol="0">
            <a:spAutoFit/>
          </a:bodyPr>
          <a:lstStyle/>
          <a:p>
            <a:pPr algn="ctr"/>
            <a:r>
              <a:rPr lang="en-CA" dirty="0"/>
              <a:t>Timestep 10</a:t>
            </a:r>
          </a:p>
          <a:p>
            <a:pPr algn="ctr"/>
            <a:r>
              <a:rPr lang="en-CA" dirty="0"/>
              <a:t>June 17</a:t>
            </a:r>
          </a:p>
        </p:txBody>
      </p:sp>
      <p:sp>
        <p:nvSpPr>
          <p:cNvPr id="27" name="TextBox 26">
            <a:extLst>
              <a:ext uri="{FF2B5EF4-FFF2-40B4-BE49-F238E27FC236}">
                <a16:creationId xmlns:a16="http://schemas.microsoft.com/office/drawing/2014/main" id="{97809350-D4B7-FF94-F251-4169FB1AB50F}"/>
              </a:ext>
            </a:extLst>
          </p:cNvPr>
          <p:cNvSpPr txBox="1"/>
          <p:nvPr/>
        </p:nvSpPr>
        <p:spPr>
          <a:xfrm>
            <a:off x="5396578" y="5962466"/>
            <a:ext cx="1398844" cy="646331"/>
          </a:xfrm>
          <a:prstGeom prst="rect">
            <a:avLst/>
          </a:prstGeom>
          <a:noFill/>
        </p:spPr>
        <p:txBody>
          <a:bodyPr wrap="none" rtlCol="0">
            <a:spAutoFit/>
          </a:bodyPr>
          <a:lstStyle/>
          <a:p>
            <a:pPr algn="ctr"/>
            <a:r>
              <a:rPr lang="en-CA" dirty="0"/>
              <a:t>Timestep 15</a:t>
            </a:r>
            <a:br>
              <a:rPr lang="en-CA" dirty="0"/>
            </a:br>
            <a:r>
              <a:rPr lang="en-CA" dirty="0"/>
              <a:t>July 12</a:t>
            </a:r>
          </a:p>
        </p:txBody>
      </p:sp>
      <p:sp>
        <p:nvSpPr>
          <p:cNvPr id="2" name="TextBox 1">
            <a:extLst>
              <a:ext uri="{FF2B5EF4-FFF2-40B4-BE49-F238E27FC236}">
                <a16:creationId xmlns:a16="http://schemas.microsoft.com/office/drawing/2014/main" id="{59BB103D-6310-6FCE-0BC7-AE786678184C}"/>
              </a:ext>
            </a:extLst>
          </p:cNvPr>
          <p:cNvSpPr txBox="1"/>
          <p:nvPr/>
        </p:nvSpPr>
        <p:spPr>
          <a:xfrm>
            <a:off x="5244516" y="641051"/>
            <a:ext cx="1924501" cy="369332"/>
          </a:xfrm>
          <a:prstGeom prst="rect">
            <a:avLst/>
          </a:prstGeom>
          <a:noFill/>
        </p:spPr>
        <p:txBody>
          <a:bodyPr wrap="none" rtlCol="0">
            <a:spAutoFit/>
          </a:bodyPr>
          <a:lstStyle/>
          <a:p>
            <a:r>
              <a:rPr lang="en-CA" dirty="0"/>
              <a:t>Converted </a:t>
            </a:r>
            <a:r>
              <a:rPr lang="en-CA" dirty="0" err="1"/>
              <a:t>fCover</a:t>
            </a:r>
            <a:endParaRPr lang="en-CA" dirty="0"/>
          </a:p>
        </p:txBody>
      </p:sp>
    </p:spTree>
    <p:extLst>
      <p:ext uri="{BB962C8B-B14F-4D97-AF65-F5344CB8AC3E}">
        <p14:creationId xmlns:p14="http://schemas.microsoft.com/office/powerpoint/2010/main" val="121637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E362-31A8-E3CF-4AD5-B74FA75487B4}"/>
              </a:ext>
            </a:extLst>
          </p:cNvPr>
          <p:cNvSpPr>
            <a:spLocks noGrp="1"/>
          </p:cNvSpPr>
          <p:nvPr>
            <p:ph type="title"/>
          </p:nvPr>
        </p:nvSpPr>
        <p:spPr/>
        <p:txBody>
          <a:bodyPr/>
          <a:lstStyle/>
          <a:p>
            <a:r>
              <a:rPr lang="en-CA" dirty="0"/>
              <a:t>Outline </a:t>
            </a:r>
          </a:p>
        </p:txBody>
      </p:sp>
      <p:sp>
        <p:nvSpPr>
          <p:cNvPr id="3" name="Content Placeholder 2">
            <a:extLst>
              <a:ext uri="{FF2B5EF4-FFF2-40B4-BE49-F238E27FC236}">
                <a16:creationId xmlns:a16="http://schemas.microsoft.com/office/drawing/2014/main" id="{F286A15D-2D80-D0E5-4AD5-7780B6C77342}"/>
              </a:ext>
            </a:extLst>
          </p:cNvPr>
          <p:cNvSpPr>
            <a:spLocks noGrp="1"/>
          </p:cNvSpPr>
          <p:nvPr>
            <p:ph idx="1"/>
          </p:nvPr>
        </p:nvSpPr>
        <p:spPr/>
        <p:txBody>
          <a:bodyPr>
            <a:normAutofit fontScale="85000" lnSpcReduction="20000"/>
          </a:bodyPr>
          <a:lstStyle/>
          <a:p>
            <a:r>
              <a:rPr lang="en-CA" dirty="0"/>
              <a:t>Purpose?</a:t>
            </a:r>
          </a:p>
          <a:p>
            <a:pPr lvl="1"/>
            <a:r>
              <a:rPr lang="en-CA" dirty="0"/>
              <a:t>Assess the accuracy of </a:t>
            </a:r>
            <a:r>
              <a:rPr lang="en-CA" dirty="0" err="1"/>
              <a:t>Contextformer</a:t>
            </a:r>
            <a:r>
              <a:rPr lang="en-CA" dirty="0"/>
              <a:t> with our own </a:t>
            </a:r>
            <a:r>
              <a:rPr lang="en-CA" dirty="0" err="1"/>
              <a:t>minicubes</a:t>
            </a:r>
            <a:endParaRPr lang="en-CA" dirty="0"/>
          </a:p>
          <a:p>
            <a:r>
              <a:rPr lang="en-CA" dirty="0"/>
              <a:t>What we did</a:t>
            </a:r>
          </a:p>
          <a:p>
            <a:pPr lvl="1"/>
            <a:r>
              <a:rPr lang="en-CA" dirty="0"/>
              <a:t>Generated </a:t>
            </a:r>
            <a:r>
              <a:rPr lang="en-CA" dirty="0" err="1"/>
              <a:t>Contextformer</a:t>
            </a:r>
            <a:r>
              <a:rPr lang="en-CA" dirty="0"/>
              <a:t> NDVI predictions on replicated </a:t>
            </a:r>
            <a:r>
              <a:rPr lang="en-CA" dirty="0" err="1"/>
              <a:t>minicubes</a:t>
            </a:r>
            <a:endParaRPr lang="en-CA" dirty="0"/>
          </a:p>
          <a:p>
            <a:pPr lvl="2"/>
            <a:r>
              <a:rPr lang="en-CA" dirty="0"/>
              <a:t>2 sites from May – July and 1 from July – September</a:t>
            </a:r>
          </a:p>
          <a:p>
            <a:pPr lvl="2"/>
            <a:r>
              <a:rPr lang="en-CA" dirty="0" err="1"/>
              <a:t>Minicubes</a:t>
            </a:r>
            <a:r>
              <a:rPr lang="en-CA" dirty="0"/>
              <a:t> were replicated using the ‘</a:t>
            </a:r>
            <a:r>
              <a:rPr lang="en-CA" dirty="0" err="1"/>
              <a:t>nasadem</a:t>
            </a:r>
            <a:r>
              <a:rPr lang="en-CA" dirty="0"/>
              <a:t>’ provider in place of ‘</a:t>
            </a:r>
            <a:r>
              <a:rPr lang="en-CA" dirty="0" err="1"/>
              <a:t>srtm</a:t>
            </a:r>
            <a:r>
              <a:rPr lang="en-CA" dirty="0"/>
              <a:t>’</a:t>
            </a:r>
          </a:p>
          <a:p>
            <a:pPr lvl="1"/>
            <a:r>
              <a:rPr lang="en-CA" dirty="0"/>
              <a:t>Compared predicted NDVI to Sentinel 2 measurements within 5 days</a:t>
            </a:r>
          </a:p>
          <a:p>
            <a:pPr lvl="1"/>
            <a:r>
              <a:rPr lang="en-CA" dirty="0"/>
              <a:t>Approximated </a:t>
            </a:r>
            <a:r>
              <a:rPr lang="en-CA" dirty="0" err="1"/>
              <a:t>fCover</a:t>
            </a:r>
            <a:r>
              <a:rPr lang="en-CA" dirty="0"/>
              <a:t> using the following formula</a:t>
            </a:r>
          </a:p>
          <a:p>
            <a:pPr lvl="2"/>
            <a:r>
              <a:rPr lang="en-CA" dirty="0" err="1"/>
              <a:t>NDVI</a:t>
            </a:r>
            <a:r>
              <a:rPr lang="en-CA" baseline="-25000" dirty="0" err="1"/>
              <a:t>soil</a:t>
            </a:r>
            <a:r>
              <a:rPr lang="en-CA" baseline="-25000" dirty="0"/>
              <a:t>  </a:t>
            </a:r>
            <a:r>
              <a:rPr lang="en-CA" dirty="0"/>
              <a:t>is taken to be the minimum NDVI value</a:t>
            </a:r>
          </a:p>
          <a:p>
            <a:pPr lvl="2"/>
            <a:r>
              <a:rPr lang="en-CA" dirty="0" err="1"/>
              <a:t>NDVI</a:t>
            </a:r>
            <a:r>
              <a:rPr lang="en-CA" baseline="-25000" dirty="0" err="1"/>
              <a:t>veg</a:t>
            </a:r>
            <a:r>
              <a:rPr lang="en-CA" baseline="-25000" dirty="0"/>
              <a:t> </a:t>
            </a:r>
            <a:r>
              <a:rPr lang="en-CA" dirty="0"/>
              <a:t> is taken to be the maximum NDVI value</a:t>
            </a:r>
            <a:endParaRPr lang="en-CA" baseline="-25000" dirty="0"/>
          </a:p>
          <a:p>
            <a:pPr lvl="1"/>
            <a:endParaRPr lang="en-CA" dirty="0"/>
          </a:p>
          <a:p>
            <a:pPr lvl="1"/>
            <a:endParaRPr lang="en-CA" dirty="0"/>
          </a:p>
          <a:p>
            <a:r>
              <a:rPr lang="en-CA" dirty="0"/>
              <a:t>Main findings</a:t>
            </a:r>
          </a:p>
          <a:p>
            <a:pPr lvl="1"/>
            <a:r>
              <a:rPr lang="en-CA" dirty="0"/>
              <a:t>Mostly correct patterns, except for timestep 10 on site 2</a:t>
            </a:r>
          </a:p>
          <a:p>
            <a:pPr lvl="1"/>
            <a:r>
              <a:rPr lang="en-CA" dirty="0"/>
              <a:t>Fine and coarse scale blocking for agriculture</a:t>
            </a:r>
          </a:p>
          <a:p>
            <a:pPr marL="457200" lvl="1" indent="0">
              <a:buNone/>
            </a:pPr>
            <a:endParaRPr lang="en-CA" dirty="0"/>
          </a:p>
        </p:txBody>
      </p:sp>
      <p:pic>
        <p:nvPicPr>
          <p:cNvPr id="5" name="Picture 4">
            <a:extLst>
              <a:ext uri="{FF2B5EF4-FFF2-40B4-BE49-F238E27FC236}">
                <a16:creationId xmlns:a16="http://schemas.microsoft.com/office/drawing/2014/main" id="{8F620BCD-5EBA-EE11-1BC5-13DDD9E2F7D5}"/>
              </a:ext>
            </a:extLst>
          </p:cNvPr>
          <p:cNvPicPr>
            <a:picLocks noChangeAspect="1"/>
          </p:cNvPicPr>
          <p:nvPr/>
        </p:nvPicPr>
        <p:blipFill>
          <a:blip r:embed="rId2"/>
          <a:stretch>
            <a:fillRect/>
          </a:stretch>
        </p:blipFill>
        <p:spPr>
          <a:xfrm>
            <a:off x="7580632" y="3903659"/>
            <a:ext cx="2753109" cy="781159"/>
          </a:xfrm>
          <a:prstGeom prst="rect">
            <a:avLst/>
          </a:prstGeom>
        </p:spPr>
      </p:pic>
    </p:spTree>
    <p:extLst>
      <p:ext uri="{BB962C8B-B14F-4D97-AF65-F5344CB8AC3E}">
        <p14:creationId xmlns:p14="http://schemas.microsoft.com/office/powerpoint/2010/main" val="1629485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F2BC-0EF4-BFCF-2AB0-A4F34A67E5E7}"/>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B49DF7DF-DBC9-755C-1EFF-333ABC3F590E}"/>
              </a:ext>
            </a:extLst>
          </p:cNvPr>
          <p:cNvSpPr txBox="1"/>
          <p:nvPr/>
        </p:nvSpPr>
        <p:spPr>
          <a:xfrm>
            <a:off x="5176325" y="263579"/>
            <a:ext cx="1839350" cy="369332"/>
          </a:xfrm>
          <a:prstGeom prst="rect">
            <a:avLst/>
          </a:prstGeom>
          <a:noFill/>
        </p:spPr>
        <p:txBody>
          <a:bodyPr wrap="none" rtlCol="0">
            <a:spAutoFit/>
          </a:bodyPr>
          <a:lstStyle/>
          <a:p>
            <a:r>
              <a:rPr lang="en-CA" dirty="0"/>
              <a:t>NDVI time series</a:t>
            </a:r>
          </a:p>
        </p:txBody>
      </p:sp>
      <p:sp>
        <p:nvSpPr>
          <p:cNvPr id="16" name="TextBox 15">
            <a:extLst>
              <a:ext uri="{FF2B5EF4-FFF2-40B4-BE49-F238E27FC236}">
                <a16:creationId xmlns:a16="http://schemas.microsoft.com/office/drawing/2014/main" id="{8FD263EF-9543-7654-1E89-887F3047AF80}"/>
              </a:ext>
            </a:extLst>
          </p:cNvPr>
          <p:cNvSpPr txBox="1"/>
          <p:nvPr/>
        </p:nvSpPr>
        <p:spPr>
          <a:xfrm>
            <a:off x="27415" y="2179584"/>
            <a:ext cx="1855380" cy="369332"/>
          </a:xfrm>
          <a:prstGeom prst="rect">
            <a:avLst/>
          </a:prstGeom>
          <a:noFill/>
        </p:spPr>
        <p:txBody>
          <a:bodyPr wrap="none" rtlCol="0">
            <a:spAutoFit/>
          </a:bodyPr>
          <a:lstStyle/>
          <a:p>
            <a:r>
              <a:rPr lang="en-CA" dirty="0"/>
              <a:t>Predicted/Actual</a:t>
            </a:r>
          </a:p>
        </p:txBody>
      </p:sp>
      <p:sp>
        <p:nvSpPr>
          <p:cNvPr id="30" name="TextBox 29">
            <a:extLst>
              <a:ext uri="{FF2B5EF4-FFF2-40B4-BE49-F238E27FC236}">
                <a16:creationId xmlns:a16="http://schemas.microsoft.com/office/drawing/2014/main" id="{FB33B7A4-7AC9-8AD1-C46C-C2D4C1AED9C6}"/>
              </a:ext>
            </a:extLst>
          </p:cNvPr>
          <p:cNvSpPr txBox="1"/>
          <p:nvPr/>
        </p:nvSpPr>
        <p:spPr>
          <a:xfrm>
            <a:off x="380588" y="4858490"/>
            <a:ext cx="1149033" cy="369332"/>
          </a:xfrm>
          <a:prstGeom prst="rect">
            <a:avLst/>
          </a:prstGeom>
          <a:noFill/>
        </p:spPr>
        <p:txBody>
          <a:bodyPr wrap="none" rtlCol="0">
            <a:spAutoFit/>
          </a:bodyPr>
          <a:lstStyle/>
          <a:p>
            <a:r>
              <a:rPr lang="en-CA" dirty="0"/>
              <a:t>Historical</a:t>
            </a:r>
          </a:p>
        </p:txBody>
      </p:sp>
      <p:pic>
        <p:nvPicPr>
          <p:cNvPr id="7" name="Picture 6">
            <a:extLst>
              <a:ext uri="{FF2B5EF4-FFF2-40B4-BE49-F238E27FC236}">
                <a16:creationId xmlns:a16="http://schemas.microsoft.com/office/drawing/2014/main" id="{D6E1FFAF-8B90-E4E8-60AD-197C860370A5}"/>
              </a:ext>
            </a:extLst>
          </p:cNvPr>
          <p:cNvPicPr>
            <a:picLocks noChangeAspect="1"/>
          </p:cNvPicPr>
          <p:nvPr/>
        </p:nvPicPr>
        <p:blipFill>
          <a:blip r:embed="rId3"/>
          <a:stretch>
            <a:fillRect/>
          </a:stretch>
        </p:blipFill>
        <p:spPr>
          <a:xfrm>
            <a:off x="1954457" y="3871744"/>
            <a:ext cx="6474604" cy="1129114"/>
          </a:xfrm>
          <a:prstGeom prst="rect">
            <a:avLst/>
          </a:prstGeom>
        </p:spPr>
      </p:pic>
      <p:pic>
        <p:nvPicPr>
          <p:cNvPr id="10" name="Picture 9">
            <a:extLst>
              <a:ext uri="{FF2B5EF4-FFF2-40B4-BE49-F238E27FC236}">
                <a16:creationId xmlns:a16="http://schemas.microsoft.com/office/drawing/2014/main" id="{936B8DD0-B892-3130-0804-434CE4D02613}"/>
              </a:ext>
            </a:extLst>
          </p:cNvPr>
          <p:cNvPicPr>
            <a:picLocks noChangeAspect="1"/>
          </p:cNvPicPr>
          <p:nvPr/>
        </p:nvPicPr>
        <p:blipFill>
          <a:blip r:embed="rId4"/>
          <a:stretch>
            <a:fillRect/>
          </a:stretch>
        </p:blipFill>
        <p:spPr>
          <a:xfrm>
            <a:off x="1954456" y="5147190"/>
            <a:ext cx="6474604" cy="1101845"/>
          </a:xfrm>
          <a:prstGeom prst="rect">
            <a:avLst/>
          </a:prstGeom>
        </p:spPr>
      </p:pic>
      <p:pic>
        <p:nvPicPr>
          <p:cNvPr id="13" name="Picture 12">
            <a:extLst>
              <a:ext uri="{FF2B5EF4-FFF2-40B4-BE49-F238E27FC236}">
                <a16:creationId xmlns:a16="http://schemas.microsoft.com/office/drawing/2014/main" id="{5326B223-1AEC-EB13-C83E-C2B0469A5798}"/>
              </a:ext>
            </a:extLst>
          </p:cNvPr>
          <p:cNvPicPr>
            <a:picLocks noChangeAspect="1"/>
          </p:cNvPicPr>
          <p:nvPr/>
        </p:nvPicPr>
        <p:blipFill>
          <a:blip r:embed="rId5"/>
          <a:stretch>
            <a:fillRect/>
          </a:stretch>
        </p:blipFill>
        <p:spPr>
          <a:xfrm>
            <a:off x="1954456" y="2440295"/>
            <a:ext cx="7424928" cy="1173148"/>
          </a:xfrm>
          <a:prstGeom prst="rect">
            <a:avLst/>
          </a:prstGeom>
        </p:spPr>
      </p:pic>
      <p:pic>
        <p:nvPicPr>
          <p:cNvPr id="18" name="Picture 17">
            <a:extLst>
              <a:ext uri="{FF2B5EF4-FFF2-40B4-BE49-F238E27FC236}">
                <a16:creationId xmlns:a16="http://schemas.microsoft.com/office/drawing/2014/main" id="{42C1A2DC-4924-CB81-FB20-2956201EE45B}"/>
              </a:ext>
            </a:extLst>
          </p:cNvPr>
          <p:cNvPicPr>
            <a:picLocks noChangeAspect="1"/>
          </p:cNvPicPr>
          <p:nvPr/>
        </p:nvPicPr>
        <p:blipFill>
          <a:blip r:embed="rId6"/>
          <a:stretch>
            <a:fillRect/>
          </a:stretch>
        </p:blipFill>
        <p:spPr>
          <a:xfrm>
            <a:off x="1954456" y="1109814"/>
            <a:ext cx="7424928" cy="1129113"/>
          </a:xfrm>
          <a:prstGeom prst="rect">
            <a:avLst/>
          </a:prstGeom>
        </p:spPr>
      </p:pic>
      <p:pic>
        <p:nvPicPr>
          <p:cNvPr id="9" name="Picture 8">
            <a:extLst>
              <a:ext uri="{FF2B5EF4-FFF2-40B4-BE49-F238E27FC236}">
                <a16:creationId xmlns:a16="http://schemas.microsoft.com/office/drawing/2014/main" id="{988DC5E9-3062-E48F-421A-DC94F20C4CF4}"/>
              </a:ext>
            </a:extLst>
          </p:cNvPr>
          <p:cNvPicPr>
            <a:picLocks noChangeAspect="1"/>
          </p:cNvPicPr>
          <p:nvPr/>
        </p:nvPicPr>
        <p:blipFill>
          <a:blip r:embed="rId7"/>
          <a:stretch>
            <a:fillRect/>
          </a:stretch>
        </p:blipFill>
        <p:spPr>
          <a:xfrm>
            <a:off x="8541375" y="4145228"/>
            <a:ext cx="3577970" cy="1820261"/>
          </a:xfrm>
          <a:prstGeom prst="rect">
            <a:avLst/>
          </a:prstGeom>
        </p:spPr>
      </p:pic>
      <p:cxnSp>
        <p:nvCxnSpPr>
          <p:cNvPr id="20" name="Straight Connector 19">
            <a:extLst>
              <a:ext uri="{FF2B5EF4-FFF2-40B4-BE49-F238E27FC236}">
                <a16:creationId xmlns:a16="http://schemas.microsoft.com/office/drawing/2014/main" id="{D6849E3A-A5AD-A6EB-28A8-C8933ECEB0E0}"/>
              </a:ext>
            </a:extLst>
          </p:cNvPr>
          <p:cNvCxnSpPr>
            <a:cxnSpLocks/>
            <a:stCxn id="18" idx="3"/>
          </p:cNvCxnSpPr>
          <p:nvPr/>
        </p:nvCxnSpPr>
        <p:spPr>
          <a:xfrm>
            <a:off x="9379384" y="1674371"/>
            <a:ext cx="599641" cy="319632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E6879D5-20F6-E26F-DB68-627D70FF39AB}"/>
              </a:ext>
            </a:extLst>
          </p:cNvPr>
          <p:cNvCxnSpPr>
            <a:cxnSpLocks/>
            <a:endCxn id="7" idx="3"/>
          </p:cNvCxnSpPr>
          <p:nvPr/>
        </p:nvCxnSpPr>
        <p:spPr>
          <a:xfrm flipH="1" flipV="1">
            <a:off x="8429061" y="4436301"/>
            <a:ext cx="1549964" cy="4343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0E039B0-77C5-F9AA-4968-78E03D779C0A}"/>
              </a:ext>
            </a:extLst>
          </p:cNvPr>
          <p:cNvCxnSpPr/>
          <p:nvPr/>
        </p:nvCxnSpPr>
        <p:spPr>
          <a:xfrm>
            <a:off x="8801100" y="3613443"/>
            <a:ext cx="2286000" cy="121573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EC445378-F932-EEB6-BA39-F440B0B60E94}"/>
              </a:ext>
            </a:extLst>
          </p:cNvPr>
          <p:cNvCxnSpPr>
            <a:endCxn id="10" idx="3"/>
          </p:cNvCxnSpPr>
          <p:nvPr/>
        </p:nvCxnSpPr>
        <p:spPr>
          <a:xfrm flipH="1">
            <a:off x="8429060" y="4829175"/>
            <a:ext cx="2658040" cy="86893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98914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28BC6-5589-A014-36A6-5E86B72783D9}"/>
              </a:ext>
            </a:extLst>
          </p:cNvPr>
          <p:cNvPicPr>
            <a:picLocks noChangeAspect="1"/>
          </p:cNvPicPr>
          <p:nvPr/>
        </p:nvPicPr>
        <p:blipFill>
          <a:blip r:embed="rId3"/>
          <a:stretch>
            <a:fillRect/>
          </a:stretch>
        </p:blipFill>
        <p:spPr>
          <a:xfrm>
            <a:off x="6282813" y="1562399"/>
            <a:ext cx="5692226" cy="5068529"/>
          </a:xfrm>
          <a:prstGeom prst="rect">
            <a:avLst/>
          </a:prstGeom>
        </p:spPr>
      </p:pic>
      <p:pic>
        <p:nvPicPr>
          <p:cNvPr id="7" name="Picture 6">
            <a:extLst>
              <a:ext uri="{FF2B5EF4-FFF2-40B4-BE49-F238E27FC236}">
                <a16:creationId xmlns:a16="http://schemas.microsoft.com/office/drawing/2014/main" id="{3ADE5E64-5EE0-8938-2E80-357F423FC2FF}"/>
              </a:ext>
            </a:extLst>
          </p:cNvPr>
          <p:cNvPicPr>
            <a:picLocks noChangeAspect="1"/>
          </p:cNvPicPr>
          <p:nvPr/>
        </p:nvPicPr>
        <p:blipFill>
          <a:blip r:embed="rId4"/>
          <a:stretch>
            <a:fillRect/>
          </a:stretch>
        </p:blipFill>
        <p:spPr>
          <a:xfrm>
            <a:off x="134868" y="1562399"/>
            <a:ext cx="5774319" cy="5143437"/>
          </a:xfrm>
          <a:prstGeom prst="rect">
            <a:avLst/>
          </a:prstGeom>
        </p:spPr>
      </p:pic>
      <p:sp>
        <p:nvSpPr>
          <p:cNvPr id="8" name="TextBox 7">
            <a:extLst>
              <a:ext uri="{FF2B5EF4-FFF2-40B4-BE49-F238E27FC236}">
                <a16:creationId xmlns:a16="http://schemas.microsoft.com/office/drawing/2014/main" id="{575205A1-319B-3988-12A8-E7E46A8D93A4}"/>
              </a:ext>
            </a:extLst>
          </p:cNvPr>
          <p:cNvSpPr txBox="1"/>
          <p:nvPr/>
        </p:nvSpPr>
        <p:spPr>
          <a:xfrm>
            <a:off x="1985877" y="1071712"/>
            <a:ext cx="2072299" cy="369332"/>
          </a:xfrm>
          <a:prstGeom prst="rect">
            <a:avLst/>
          </a:prstGeom>
          <a:noFill/>
        </p:spPr>
        <p:txBody>
          <a:bodyPr wrap="none" rtlCol="0">
            <a:spAutoFit/>
          </a:bodyPr>
          <a:lstStyle/>
          <a:p>
            <a:r>
              <a:rPr lang="en-CA" dirty="0"/>
              <a:t>Clouds un-masked</a:t>
            </a:r>
          </a:p>
        </p:txBody>
      </p:sp>
      <p:sp>
        <p:nvSpPr>
          <p:cNvPr id="10" name="TextBox 9">
            <a:extLst>
              <a:ext uri="{FF2B5EF4-FFF2-40B4-BE49-F238E27FC236}">
                <a16:creationId xmlns:a16="http://schemas.microsoft.com/office/drawing/2014/main" id="{CC39292C-3E90-28AC-77E0-BC9F7CF2BBAC}"/>
              </a:ext>
            </a:extLst>
          </p:cNvPr>
          <p:cNvSpPr txBox="1"/>
          <p:nvPr/>
        </p:nvSpPr>
        <p:spPr>
          <a:xfrm>
            <a:off x="8092776" y="1071711"/>
            <a:ext cx="2072299" cy="369332"/>
          </a:xfrm>
          <a:prstGeom prst="rect">
            <a:avLst/>
          </a:prstGeom>
          <a:noFill/>
        </p:spPr>
        <p:txBody>
          <a:bodyPr wrap="square">
            <a:spAutoFit/>
          </a:bodyPr>
          <a:lstStyle/>
          <a:p>
            <a:pPr algn="ctr"/>
            <a:r>
              <a:rPr lang="en-CA" dirty="0"/>
              <a:t>Clouds masked</a:t>
            </a:r>
          </a:p>
        </p:txBody>
      </p:sp>
      <p:sp>
        <p:nvSpPr>
          <p:cNvPr id="2" name="TextBox 1">
            <a:extLst>
              <a:ext uri="{FF2B5EF4-FFF2-40B4-BE49-F238E27FC236}">
                <a16:creationId xmlns:a16="http://schemas.microsoft.com/office/drawing/2014/main" id="{A1AC9493-0854-07C2-AD43-2204F49EB551}"/>
              </a:ext>
            </a:extLst>
          </p:cNvPr>
          <p:cNvSpPr txBox="1"/>
          <p:nvPr/>
        </p:nvSpPr>
        <p:spPr>
          <a:xfrm>
            <a:off x="3551903" y="303551"/>
            <a:ext cx="5088193" cy="923330"/>
          </a:xfrm>
          <a:prstGeom prst="rect">
            <a:avLst/>
          </a:prstGeom>
          <a:noFill/>
        </p:spPr>
        <p:txBody>
          <a:bodyPr wrap="square" rtlCol="0">
            <a:spAutoFit/>
          </a:bodyPr>
          <a:lstStyle/>
          <a:p>
            <a:pPr algn="ctr"/>
            <a:r>
              <a:rPr lang="en-CA" dirty="0"/>
              <a:t>The custom cloud mask can be seen to mask the highway and houses in the bottom right region</a:t>
            </a:r>
            <a:br>
              <a:rPr lang="en-CA" dirty="0"/>
            </a:br>
            <a:endParaRPr lang="en-CA" dirty="0"/>
          </a:p>
        </p:txBody>
      </p:sp>
    </p:spTree>
    <p:extLst>
      <p:ext uri="{BB962C8B-B14F-4D97-AF65-F5344CB8AC3E}">
        <p14:creationId xmlns:p14="http://schemas.microsoft.com/office/powerpoint/2010/main" val="1504512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0949-CBC2-69AF-4179-75D125238C14}"/>
              </a:ext>
            </a:extLst>
          </p:cNvPr>
          <p:cNvSpPr>
            <a:spLocks noGrp="1"/>
          </p:cNvSpPr>
          <p:nvPr>
            <p:ph type="title"/>
          </p:nvPr>
        </p:nvSpPr>
        <p:spPr/>
        <p:txBody>
          <a:bodyPr/>
          <a:lstStyle/>
          <a:p>
            <a:r>
              <a:rPr lang="en-CA"/>
              <a:t>Training</a:t>
            </a:r>
            <a:endParaRPr lang="en-CA" dirty="0"/>
          </a:p>
        </p:txBody>
      </p:sp>
      <p:graphicFrame>
        <p:nvGraphicFramePr>
          <p:cNvPr id="4" name="Content Placeholder 3">
            <a:extLst>
              <a:ext uri="{FF2B5EF4-FFF2-40B4-BE49-F238E27FC236}">
                <a16:creationId xmlns:a16="http://schemas.microsoft.com/office/drawing/2014/main" id="{71F12EB1-77EC-9C40-971E-0D70DD39162A}"/>
              </a:ext>
            </a:extLst>
          </p:cNvPr>
          <p:cNvGraphicFramePr>
            <a:graphicFrameLocks noGrp="1"/>
          </p:cNvGraphicFramePr>
          <p:nvPr>
            <p:ph idx="1"/>
            <p:extLst>
              <p:ext uri="{D42A27DB-BD31-4B8C-83A1-F6EECF244321}">
                <p14:modId xmlns:p14="http://schemas.microsoft.com/office/powerpoint/2010/main" val="3326187827"/>
              </p:ext>
            </p:extLst>
          </p:nvPr>
        </p:nvGraphicFramePr>
        <p:xfrm>
          <a:off x="838200" y="1639556"/>
          <a:ext cx="7895304" cy="3101266"/>
        </p:xfrm>
        <a:graphic>
          <a:graphicData uri="http://schemas.openxmlformats.org/drawingml/2006/table">
            <a:tbl>
              <a:tblPr firstRow="1" bandRow="1">
                <a:tableStyleId>{5C22544A-7EE6-4342-B048-85BDC9FD1C3A}</a:tableStyleId>
              </a:tblPr>
              <a:tblGrid>
                <a:gridCol w="2631768">
                  <a:extLst>
                    <a:ext uri="{9D8B030D-6E8A-4147-A177-3AD203B41FA5}">
                      <a16:colId xmlns:a16="http://schemas.microsoft.com/office/drawing/2014/main" val="636071012"/>
                    </a:ext>
                  </a:extLst>
                </a:gridCol>
                <a:gridCol w="2631768">
                  <a:extLst>
                    <a:ext uri="{9D8B030D-6E8A-4147-A177-3AD203B41FA5}">
                      <a16:colId xmlns:a16="http://schemas.microsoft.com/office/drawing/2014/main" val="3975693259"/>
                    </a:ext>
                  </a:extLst>
                </a:gridCol>
                <a:gridCol w="2631768">
                  <a:extLst>
                    <a:ext uri="{9D8B030D-6E8A-4147-A177-3AD203B41FA5}">
                      <a16:colId xmlns:a16="http://schemas.microsoft.com/office/drawing/2014/main" val="123621106"/>
                    </a:ext>
                  </a:extLst>
                </a:gridCol>
              </a:tblGrid>
              <a:tr h="264361">
                <a:tc>
                  <a:txBody>
                    <a:bodyPr/>
                    <a:lstStyle/>
                    <a:p>
                      <a:r>
                        <a:rPr lang="en-CA" dirty="0"/>
                        <a:t>Batch size</a:t>
                      </a:r>
                    </a:p>
                  </a:txBody>
                  <a:tcPr/>
                </a:tc>
                <a:tc>
                  <a:txBody>
                    <a:bodyPr/>
                    <a:lstStyle/>
                    <a:p>
                      <a:r>
                        <a:rPr lang="en-CA" dirty="0"/>
                        <a:t>Runtime</a:t>
                      </a:r>
                    </a:p>
                  </a:txBody>
                  <a:tcPr/>
                </a:tc>
                <a:tc>
                  <a:txBody>
                    <a:bodyPr/>
                    <a:lstStyle/>
                    <a:p>
                      <a:r>
                        <a:rPr lang="en-CA" dirty="0"/>
                        <a:t>Specifications</a:t>
                      </a:r>
                    </a:p>
                  </a:txBody>
                  <a:tcPr/>
                </a:tc>
                <a:extLst>
                  <a:ext uri="{0D108BD9-81ED-4DB2-BD59-A6C34878D82A}">
                    <a16:rowId xmlns:a16="http://schemas.microsoft.com/office/drawing/2014/main" val="1584438446"/>
                  </a:ext>
                </a:extLst>
              </a:tr>
              <a:tr h="634694">
                <a:tc>
                  <a:txBody>
                    <a:bodyPr/>
                    <a:lstStyle/>
                    <a:p>
                      <a:r>
                        <a:rPr lang="en-CA" dirty="0"/>
                        <a:t>1 site</a:t>
                      </a:r>
                    </a:p>
                    <a:p>
                      <a:r>
                        <a:rPr lang="en-CA" dirty="0"/>
                        <a:t>single </a:t>
                      </a:r>
                      <a:r>
                        <a:rPr lang="en-CA" dirty="0" err="1"/>
                        <a:t>timeslice</a:t>
                      </a:r>
                      <a:endParaRPr lang="en-CA" dirty="0"/>
                    </a:p>
                  </a:txBody>
                  <a:tcPr/>
                </a:tc>
                <a:tc>
                  <a:txBody>
                    <a:bodyPr/>
                    <a:lstStyle/>
                    <a:p>
                      <a:r>
                        <a:rPr lang="en-CA" dirty="0"/>
                        <a:t>~8.5 hours for 100 epochs</a:t>
                      </a:r>
                    </a:p>
                  </a:txBody>
                  <a:tcPr/>
                </a:tc>
                <a:tc rowSpan="2">
                  <a:txBody>
                    <a:bodyPr/>
                    <a:lstStyle/>
                    <a:p>
                      <a:r>
                        <a:rPr lang="en-CA" dirty="0"/>
                        <a:t>100% GPU </a:t>
                      </a:r>
                    </a:p>
                    <a:p>
                      <a:r>
                        <a:rPr lang="en-CA" dirty="0"/>
                        <a:t>~5% CPU </a:t>
                      </a:r>
                    </a:p>
                    <a:p>
                      <a:r>
                        <a:rPr lang="en-CA" dirty="0"/>
                        <a:t>~80GB RAM </a:t>
                      </a:r>
                    </a:p>
                  </a:txBody>
                  <a:tcPr/>
                </a:tc>
                <a:extLst>
                  <a:ext uri="{0D108BD9-81ED-4DB2-BD59-A6C34878D82A}">
                    <a16:rowId xmlns:a16="http://schemas.microsoft.com/office/drawing/2014/main" val="925977379"/>
                  </a:ext>
                </a:extLst>
              </a:tr>
              <a:tr h="906706">
                <a:tc>
                  <a:txBody>
                    <a:bodyPr/>
                    <a:lstStyle/>
                    <a:p>
                      <a:r>
                        <a:rPr lang="en-CA" dirty="0"/>
                        <a:t>10 sites</a:t>
                      </a:r>
                    </a:p>
                    <a:p>
                      <a:r>
                        <a:rPr lang="en-CA" dirty="0"/>
                        <a:t>5222 </a:t>
                      </a:r>
                      <a:r>
                        <a:rPr lang="en-CA" dirty="0" err="1"/>
                        <a:t>timeslices</a:t>
                      </a:r>
                      <a:r>
                        <a:rPr lang="en-CA" dirty="0"/>
                        <a:t> in total</a:t>
                      </a:r>
                    </a:p>
                  </a:txBody>
                  <a:tcPr/>
                </a:tc>
                <a:tc>
                  <a:txBody>
                    <a:bodyPr/>
                    <a:lstStyle/>
                    <a:p>
                      <a:r>
                        <a:rPr lang="en-CA" dirty="0"/>
                        <a:t>~7 hours/epoch</a:t>
                      </a:r>
                    </a:p>
                  </a:txBody>
                  <a:tcPr/>
                </a:tc>
                <a:tc vMerge="1">
                  <a:txBody>
                    <a:bodyPr/>
                    <a:lstStyle/>
                    <a:p>
                      <a:endParaRPr lang="en-CA" dirty="0"/>
                    </a:p>
                  </a:txBody>
                  <a:tcPr/>
                </a:tc>
                <a:extLst>
                  <a:ext uri="{0D108BD9-81ED-4DB2-BD59-A6C34878D82A}">
                    <a16:rowId xmlns:a16="http://schemas.microsoft.com/office/drawing/2014/main" val="1659077807"/>
                  </a:ext>
                </a:extLst>
              </a:tr>
              <a:tr h="1178719">
                <a:tc>
                  <a:txBody>
                    <a:bodyPr/>
                    <a:lstStyle/>
                    <a:p>
                      <a:r>
                        <a:rPr lang="en-CA" dirty="0"/>
                        <a:t>85 sites</a:t>
                      </a:r>
                    </a:p>
                    <a:p>
                      <a:r>
                        <a:rPr lang="en-CA" dirty="0"/>
                        <a:t>23816 </a:t>
                      </a:r>
                      <a:r>
                        <a:rPr lang="en-CA" dirty="0" err="1"/>
                        <a:t>timeslices</a:t>
                      </a:r>
                      <a:r>
                        <a:rPr lang="en-CA" dirty="0"/>
                        <a:t> in total</a:t>
                      </a:r>
                    </a:p>
                  </a:txBody>
                  <a:tcPr/>
                </a:tc>
                <a:tc>
                  <a:txBody>
                    <a:bodyPr/>
                    <a:lstStyle/>
                    <a:p>
                      <a:r>
                        <a:rPr lang="en-CA" dirty="0"/>
                        <a:t>~16.5 hours/epoch</a:t>
                      </a:r>
                    </a:p>
                  </a:txBody>
                  <a:tcPr/>
                </a:tc>
                <a:tc>
                  <a:txBody>
                    <a:bodyPr/>
                    <a:lstStyle/>
                    <a:p>
                      <a:r>
                        <a:rPr lang="en-CA" dirty="0"/>
                        <a:t>No GPU</a:t>
                      </a:r>
                    </a:p>
                    <a:p>
                      <a:r>
                        <a:rPr lang="en-CA" dirty="0"/>
                        <a:t>~50% CPU</a:t>
                      </a:r>
                    </a:p>
                    <a:p>
                      <a:r>
                        <a:rPr lang="en-CA" dirty="0"/>
                        <a:t>~70-100GB RAM</a:t>
                      </a:r>
                      <a:br>
                        <a:rPr lang="en-CA" dirty="0"/>
                      </a:br>
                      <a:endParaRPr lang="en-CA" dirty="0"/>
                    </a:p>
                  </a:txBody>
                  <a:tcPr/>
                </a:tc>
                <a:extLst>
                  <a:ext uri="{0D108BD9-81ED-4DB2-BD59-A6C34878D82A}">
                    <a16:rowId xmlns:a16="http://schemas.microsoft.com/office/drawing/2014/main" val="1367263039"/>
                  </a:ext>
                </a:extLst>
              </a:tr>
            </a:tbl>
          </a:graphicData>
        </a:graphic>
      </p:graphicFrame>
      <p:pic>
        <p:nvPicPr>
          <p:cNvPr id="6" name="Picture 5">
            <a:extLst>
              <a:ext uri="{FF2B5EF4-FFF2-40B4-BE49-F238E27FC236}">
                <a16:creationId xmlns:a16="http://schemas.microsoft.com/office/drawing/2014/main" id="{2D9A9B5E-32BA-8CD4-57D5-2D3EA2AFAD92}"/>
              </a:ext>
            </a:extLst>
          </p:cNvPr>
          <p:cNvPicPr>
            <a:picLocks noChangeAspect="1"/>
          </p:cNvPicPr>
          <p:nvPr/>
        </p:nvPicPr>
        <p:blipFill>
          <a:blip r:embed="rId2"/>
          <a:stretch>
            <a:fillRect/>
          </a:stretch>
        </p:blipFill>
        <p:spPr>
          <a:xfrm>
            <a:off x="8880728" y="3428999"/>
            <a:ext cx="3076733" cy="2765323"/>
          </a:xfrm>
          <a:prstGeom prst="rect">
            <a:avLst/>
          </a:prstGeom>
        </p:spPr>
      </p:pic>
      <p:pic>
        <p:nvPicPr>
          <p:cNvPr id="8" name="Picture 7">
            <a:extLst>
              <a:ext uri="{FF2B5EF4-FFF2-40B4-BE49-F238E27FC236}">
                <a16:creationId xmlns:a16="http://schemas.microsoft.com/office/drawing/2014/main" id="{114C8BB8-CC49-0AE1-B8AC-FBA2C80A6CFF}"/>
              </a:ext>
            </a:extLst>
          </p:cNvPr>
          <p:cNvPicPr>
            <a:picLocks noChangeAspect="1"/>
          </p:cNvPicPr>
          <p:nvPr/>
        </p:nvPicPr>
        <p:blipFill>
          <a:blip r:embed="rId3"/>
          <a:stretch>
            <a:fillRect/>
          </a:stretch>
        </p:blipFill>
        <p:spPr>
          <a:xfrm>
            <a:off x="8880728" y="820111"/>
            <a:ext cx="3070958" cy="2439520"/>
          </a:xfrm>
          <a:prstGeom prst="rect">
            <a:avLst/>
          </a:prstGeom>
        </p:spPr>
      </p:pic>
    </p:spTree>
    <p:extLst>
      <p:ext uri="{BB962C8B-B14F-4D97-AF65-F5344CB8AC3E}">
        <p14:creationId xmlns:p14="http://schemas.microsoft.com/office/powerpoint/2010/main" val="654358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21865F-DC0D-F99D-5192-00A093025B72}"/>
              </a:ext>
            </a:extLst>
          </p:cNvPr>
          <p:cNvPicPr>
            <a:picLocks noChangeAspect="1"/>
          </p:cNvPicPr>
          <p:nvPr/>
        </p:nvPicPr>
        <p:blipFill>
          <a:blip r:embed="rId2"/>
          <a:stretch>
            <a:fillRect/>
          </a:stretch>
        </p:blipFill>
        <p:spPr>
          <a:xfrm>
            <a:off x="5252392" y="1001688"/>
            <a:ext cx="6630057" cy="5522602"/>
          </a:xfrm>
          <a:prstGeom prst="rect">
            <a:avLst/>
          </a:prstGeom>
        </p:spPr>
      </p:pic>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24561"/>
            <a:ext cx="10515600" cy="1325563"/>
          </a:xfrm>
        </p:spPr>
        <p:txBody>
          <a:bodyPr/>
          <a:lstStyle/>
          <a:p>
            <a:r>
              <a:rPr lang="en-CA" dirty="0"/>
              <a:t>Site 1: Portugal</a:t>
            </a:r>
          </a:p>
        </p:txBody>
      </p:sp>
      <p:pic>
        <p:nvPicPr>
          <p:cNvPr id="5" name="Picture 4">
            <a:extLst>
              <a:ext uri="{FF2B5EF4-FFF2-40B4-BE49-F238E27FC236}">
                <a16:creationId xmlns:a16="http://schemas.microsoft.com/office/drawing/2014/main" id="{F388C222-5DB9-FB28-E9B0-0EFC69F76EEF}"/>
              </a:ext>
            </a:extLst>
          </p:cNvPr>
          <p:cNvPicPr>
            <a:picLocks noChangeAspect="1"/>
          </p:cNvPicPr>
          <p:nvPr/>
        </p:nvPicPr>
        <p:blipFill>
          <a:blip r:embed="rId3"/>
          <a:stretch>
            <a:fillRect/>
          </a:stretch>
        </p:blipFill>
        <p:spPr>
          <a:xfrm>
            <a:off x="838200" y="1630396"/>
            <a:ext cx="3130452" cy="4893894"/>
          </a:xfrm>
          <a:prstGeom prst="rect">
            <a:avLst/>
          </a:prstGeom>
        </p:spPr>
      </p:pic>
      <p:sp>
        <p:nvSpPr>
          <p:cNvPr id="3" name="TextBox 2">
            <a:extLst>
              <a:ext uri="{FF2B5EF4-FFF2-40B4-BE49-F238E27FC236}">
                <a16:creationId xmlns:a16="http://schemas.microsoft.com/office/drawing/2014/main" id="{DEE58C11-EC28-A63F-9347-F78B50F84A83}"/>
              </a:ext>
            </a:extLst>
          </p:cNvPr>
          <p:cNvSpPr txBox="1"/>
          <p:nvPr/>
        </p:nvSpPr>
        <p:spPr>
          <a:xfrm>
            <a:off x="838200" y="1118733"/>
            <a:ext cx="4942840" cy="338554"/>
          </a:xfrm>
          <a:prstGeom prst="rect">
            <a:avLst/>
          </a:prstGeom>
          <a:noFill/>
        </p:spPr>
        <p:txBody>
          <a:bodyPr wrap="square" rtlCol="0">
            <a:spAutoFit/>
          </a:bodyPr>
          <a:lstStyle/>
          <a:p>
            <a:r>
              <a:rPr lang="en-CA" sz="1600" dirty="0" err="1"/>
              <a:t>ood</a:t>
            </a:r>
            <a:r>
              <a:rPr lang="en-CA" sz="1600" dirty="0"/>
              <a:t>-t JAS2021 minicube_0_29SND_39.29_-8.56</a:t>
            </a:r>
          </a:p>
        </p:txBody>
      </p:sp>
    </p:spTree>
    <p:extLst>
      <p:ext uri="{BB962C8B-B14F-4D97-AF65-F5344CB8AC3E}">
        <p14:creationId xmlns:p14="http://schemas.microsoft.com/office/powerpoint/2010/main" val="1314658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6E91-4B4A-D310-0A80-54FC9E01B4A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0FBA201-CE61-EA95-990E-9AB0865547D4}"/>
              </a:ext>
            </a:extLst>
          </p:cNvPr>
          <p:cNvPicPr>
            <a:picLocks noChangeAspect="1"/>
          </p:cNvPicPr>
          <p:nvPr/>
        </p:nvPicPr>
        <p:blipFill>
          <a:blip r:embed="rId2"/>
          <a:stretch>
            <a:fillRect/>
          </a:stretch>
        </p:blipFill>
        <p:spPr>
          <a:xfrm>
            <a:off x="6641263" y="624373"/>
            <a:ext cx="3734153" cy="2869766"/>
          </a:xfrm>
          <a:prstGeom prst="rect">
            <a:avLst/>
          </a:prstGeom>
        </p:spPr>
      </p:pic>
      <p:sp>
        <p:nvSpPr>
          <p:cNvPr id="19" name="TextBox 18">
            <a:extLst>
              <a:ext uri="{FF2B5EF4-FFF2-40B4-BE49-F238E27FC236}">
                <a16:creationId xmlns:a16="http://schemas.microsoft.com/office/drawing/2014/main" id="{92038B9F-CB40-44BC-F8D9-7448D5BC2046}"/>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sp>
        <p:nvSpPr>
          <p:cNvPr id="24" name="TextBox 23">
            <a:extLst>
              <a:ext uri="{FF2B5EF4-FFF2-40B4-BE49-F238E27FC236}">
                <a16:creationId xmlns:a16="http://schemas.microsoft.com/office/drawing/2014/main" id="{C3F54901-086A-4A5E-DD08-2BF5186D3A56}"/>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6D50C010-9CCD-C606-73F1-79FF7294DF11}"/>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 name="TextBox 29">
            <a:extLst>
              <a:ext uri="{FF2B5EF4-FFF2-40B4-BE49-F238E27FC236}">
                <a16:creationId xmlns:a16="http://schemas.microsoft.com/office/drawing/2014/main" id="{63C413EE-039C-4CA4-4CEC-95D8A58A9FF7}"/>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9E7A9540-AEDD-7526-9348-C26013E09AC3}"/>
              </a:ext>
            </a:extLst>
          </p:cNvPr>
          <p:cNvSpPr txBox="1"/>
          <p:nvPr/>
        </p:nvSpPr>
        <p:spPr>
          <a:xfrm>
            <a:off x="5268543" y="160467"/>
            <a:ext cx="1514734" cy="369332"/>
          </a:xfrm>
          <a:prstGeom prst="rect">
            <a:avLst/>
          </a:prstGeom>
          <a:noFill/>
        </p:spPr>
        <p:txBody>
          <a:bodyPr wrap="square" rtlCol="0">
            <a:spAutoFit/>
          </a:bodyPr>
          <a:lstStyle/>
          <a:p>
            <a:r>
              <a:rPr lang="en-CA" dirty="0"/>
              <a:t>Actual NDVI</a:t>
            </a:r>
          </a:p>
        </p:txBody>
      </p:sp>
      <p:pic>
        <p:nvPicPr>
          <p:cNvPr id="5" name="Picture 4">
            <a:extLst>
              <a:ext uri="{FF2B5EF4-FFF2-40B4-BE49-F238E27FC236}">
                <a16:creationId xmlns:a16="http://schemas.microsoft.com/office/drawing/2014/main" id="{DA014DDD-E8E6-A22D-8B4B-60C208DD1684}"/>
              </a:ext>
            </a:extLst>
          </p:cNvPr>
          <p:cNvPicPr>
            <a:picLocks noChangeAspect="1"/>
          </p:cNvPicPr>
          <p:nvPr/>
        </p:nvPicPr>
        <p:blipFill>
          <a:blip r:embed="rId3"/>
          <a:stretch>
            <a:fillRect/>
          </a:stretch>
        </p:blipFill>
        <p:spPr>
          <a:xfrm>
            <a:off x="1553497" y="680065"/>
            <a:ext cx="3715046" cy="2814074"/>
          </a:xfrm>
          <a:prstGeom prst="rect">
            <a:avLst/>
          </a:prstGeom>
        </p:spPr>
      </p:pic>
      <p:pic>
        <p:nvPicPr>
          <p:cNvPr id="9" name="Picture 8">
            <a:extLst>
              <a:ext uri="{FF2B5EF4-FFF2-40B4-BE49-F238E27FC236}">
                <a16:creationId xmlns:a16="http://schemas.microsoft.com/office/drawing/2014/main" id="{CD16BCE7-B9D4-4621-6EAF-2625BDC046D3}"/>
              </a:ext>
            </a:extLst>
          </p:cNvPr>
          <p:cNvPicPr>
            <a:picLocks noChangeAspect="1"/>
          </p:cNvPicPr>
          <p:nvPr/>
        </p:nvPicPr>
        <p:blipFill>
          <a:blip r:embed="rId4"/>
          <a:stretch>
            <a:fillRect/>
          </a:stretch>
        </p:blipFill>
        <p:spPr>
          <a:xfrm>
            <a:off x="1573161" y="3774285"/>
            <a:ext cx="3695382" cy="2802445"/>
          </a:xfrm>
          <a:prstGeom prst="rect">
            <a:avLst/>
          </a:prstGeom>
        </p:spPr>
      </p:pic>
      <p:pic>
        <p:nvPicPr>
          <p:cNvPr id="11" name="Picture 10">
            <a:extLst>
              <a:ext uri="{FF2B5EF4-FFF2-40B4-BE49-F238E27FC236}">
                <a16:creationId xmlns:a16="http://schemas.microsoft.com/office/drawing/2014/main" id="{95513713-D283-9517-4C03-6F2389C04844}"/>
              </a:ext>
            </a:extLst>
          </p:cNvPr>
          <p:cNvPicPr>
            <a:picLocks noChangeAspect="1"/>
          </p:cNvPicPr>
          <p:nvPr/>
        </p:nvPicPr>
        <p:blipFill>
          <a:blip r:embed="rId5"/>
          <a:stretch>
            <a:fillRect/>
          </a:stretch>
        </p:blipFill>
        <p:spPr>
          <a:xfrm>
            <a:off x="6680032" y="3776162"/>
            <a:ext cx="3695383" cy="2800568"/>
          </a:xfrm>
          <a:prstGeom prst="rect">
            <a:avLst/>
          </a:prstGeom>
        </p:spPr>
      </p:pic>
    </p:spTree>
    <p:extLst>
      <p:ext uri="{BB962C8B-B14F-4D97-AF65-F5344CB8AC3E}">
        <p14:creationId xmlns:p14="http://schemas.microsoft.com/office/powerpoint/2010/main" val="1829034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E962D3-C75B-5A8D-BA72-8F62A30EB0C0}"/>
              </a:ext>
            </a:extLst>
          </p:cNvPr>
          <p:cNvPicPr>
            <a:picLocks noChangeAspect="1"/>
          </p:cNvPicPr>
          <p:nvPr/>
        </p:nvPicPr>
        <p:blipFill>
          <a:blip r:embed="rId3"/>
          <a:stretch>
            <a:fillRect/>
          </a:stretch>
        </p:blipFill>
        <p:spPr>
          <a:xfrm>
            <a:off x="1553497" y="582375"/>
            <a:ext cx="3744542" cy="2911765"/>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pic>
        <p:nvPicPr>
          <p:cNvPr id="21" name="Picture 20">
            <a:extLst>
              <a:ext uri="{FF2B5EF4-FFF2-40B4-BE49-F238E27FC236}">
                <a16:creationId xmlns:a16="http://schemas.microsoft.com/office/drawing/2014/main" id="{EDB1AD3B-A018-929E-7526-07F441CDCFE4}"/>
              </a:ext>
            </a:extLst>
          </p:cNvPr>
          <p:cNvPicPr>
            <a:picLocks noChangeAspect="1"/>
          </p:cNvPicPr>
          <p:nvPr/>
        </p:nvPicPr>
        <p:blipFill>
          <a:blip r:embed="rId4"/>
          <a:stretch>
            <a:fillRect/>
          </a:stretch>
        </p:blipFill>
        <p:spPr>
          <a:xfrm>
            <a:off x="6630875" y="570134"/>
            <a:ext cx="3744542" cy="2924007"/>
          </a:xfrm>
          <a:prstGeom prst="rect">
            <a:avLst/>
          </a:prstGeom>
        </p:spPr>
      </p:pic>
      <p:sp>
        <p:nvSpPr>
          <p:cNvPr id="24" name="TextBox 23">
            <a:extLst>
              <a:ext uri="{FF2B5EF4-FFF2-40B4-BE49-F238E27FC236}">
                <a16:creationId xmlns:a16="http://schemas.microsoft.com/office/drawing/2014/main" id="{2B8F7BF8-8C8F-FC32-3456-2C0FBDB945EC}"/>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6" name="Picture 25">
            <a:extLst>
              <a:ext uri="{FF2B5EF4-FFF2-40B4-BE49-F238E27FC236}">
                <a16:creationId xmlns:a16="http://schemas.microsoft.com/office/drawing/2014/main" id="{9BE9E725-C7C6-096A-C84C-A788CEA5544A}"/>
              </a:ext>
            </a:extLst>
          </p:cNvPr>
          <p:cNvPicPr>
            <a:picLocks noChangeAspect="1"/>
          </p:cNvPicPr>
          <p:nvPr/>
        </p:nvPicPr>
        <p:blipFill>
          <a:blip r:embed="rId5"/>
          <a:stretch>
            <a:fillRect/>
          </a:stretch>
        </p:blipFill>
        <p:spPr>
          <a:xfrm>
            <a:off x="1554054" y="3652725"/>
            <a:ext cx="3755561" cy="2924005"/>
          </a:xfrm>
          <a:prstGeom prst="rect">
            <a:avLst/>
          </a:prstGeom>
        </p:spPr>
      </p:pic>
      <p:sp>
        <p:nvSpPr>
          <p:cNvPr id="27" name="TextBox 26">
            <a:extLst>
              <a:ext uri="{FF2B5EF4-FFF2-40B4-BE49-F238E27FC236}">
                <a16:creationId xmlns:a16="http://schemas.microsoft.com/office/drawing/2014/main" id="{A2D1DEEC-BA5C-7605-81F9-CC82AFB882BB}"/>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29" name="Picture 28">
            <a:extLst>
              <a:ext uri="{FF2B5EF4-FFF2-40B4-BE49-F238E27FC236}">
                <a16:creationId xmlns:a16="http://schemas.microsoft.com/office/drawing/2014/main" id="{D1D263AD-4F24-1137-C642-E63E290DC5E2}"/>
              </a:ext>
            </a:extLst>
          </p:cNvPr>
          <p:cNvPicPr>
            <a:picLocks noChangeAspect="1"/>
          </p:cNvPicPr>
          <p:nvPr/>
        </p:nvPicPr>
        <p:blipFill>
          <a:blip r:embed="rId6"/>
          <a:stretch>
            <a:fillRect/>
          </a:stretch>
        </p:blipFill>
        <p:spPr>
          <a:xfrm>
            <a:off x="6641264" y="3671877"/>
            <a:ext cx="3755561" cy="2935589"/>
          </a:xfrm>
          <a:prstGeom prst="rect">
            <a:avLst/>
          </a:prstGeom>
        </p:spPr>
      </p:pic>
      <p:sp>
        <p:nvSpPr>
          <p:cNvPr id="30" name="TextBox 29">
            <a:extLst>
              <a:ext uri="{FF2B5EF4-FFF2-40B4-BE49-F238E27FC236}">
                <a16:creationId xmlns:a16="http://schemas.microsoft.com/office/drawing/2014/main" id="{93EBEDBB-6EDA-7B64-FC60-593CA02FFD99}"/>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7BD0345A-5754-67F1-8C2F-014E2EEA7D11}"/>
              </a:ext>
            </a:extLst>
          </p:cNvPr>
          <p:cNvSpPr txBox="1"/>
          <p:nvPr/>
        </p:nvSpPr>
        <p:spPr>
          <a:xfrm>
            <a:off x="5126530" y="141050"/>
            <a:ext cx="1726554" cy="369332"/>
          </a:xfrm>
          <a:prstGeom prst="rect">
            <a:avLst/>
          </a:prstGeom>
          <a:noFill/>
        </p:spPr>
        <p:txBody>
          <a:bodyPr wrap="square" rtlCol="0">
            <a:spAutoFit/>
          </a:bodyPr>
          <a:lstStyle/>
          <a:p>
            <a:r>
              <a:rPr lang="en-CA" dirty="0"/>
              <a:t>Predicted NDVI</a:t>
            </a:r>
          </a:p>
        </p:txBody>
      </p:sp>
    </p:spTree>
    <p:extLst>
      <p:ext uri="{BB962C8B-B14F-4D97-AF65-F5344CB8AC3E}">
        <p14:creationId xmlns:p14="http://schemas.microsoft.com/office/powerpoint/2010/main" val="139279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0DD32-CE2F-A0B4-017B-41B6D892DAFB}"/>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BF58D89-B92E-AA90-0987-BAA9126A9A79}"/>
              </a:ext>
            </a:extLst>
          </p:cNvPr>
          <p:cNvPicPr>
            <a:picLocks noChangeAspect="1"/>
          </p:cNvPicPr>
          <p:nvPr/>
        </p:nvPicPr>
        <p:blipFill>
          <a:blip r:embed="rId3"/>
          <a:stretch>
            <a:fillRect/>
          </a:stretch>
        </p:blipFill>
        <p:spPr>
          <a:xfrm>
            <a:off x="1729704" y="802414"/>
            <a:ext cx="3362632" cy="2828307"/>
          </a:xfrm>
          <a:prstGeom prst="rect">
            <a:avLst/>
          </a:prstGeom>
        </p:spPr>
      </p:pic>
      <p:pic>
        <p:nvPicPr>
          <p:cNvPr id="14" name="Picture 13">
            <a:extLst>
              <a:ext uri="{FF2B5EF4-FFF2-40B4-BE49-F238E27FC236}">
                <a16:creationId xmlns:a16="http://schemas.microsoft.com/office/drawing/2014/main" id="{53948F59-D0F2-6383-5E65-8D92C00DA191}"/>
              </a:ext>
            </a:extLst>
          </p:cNvPr>
          <p:cNvPicPr>
            <a:picLocks noChangeAspect="1"/>
          </p:cNvPicPr>
          <p:nvPr/>
        </p:nvPicPr>
        <p:blipFill>
          <a:blip r:embed="rId4"/>
          <a:srcRect l="21326"/>
          <a:stretch>
            <a:fillRect/>
          </a:stretch>
        </p:blipFill>
        <p:spPr>
          <a:xfrm>
            <a:off x="1807975" y="3734013"/>
            <a:ext cx="3206090" cy="3000029"/>
          </a:xfrm>
          <a:prstGeom prst="rect">
            <a:avLst/>
          </a:prstGeom>
        </p:spPr>
      </p:pic>
      <p:sp>
        <p:nvSpPr>
          <p:cNvPr id="19" name="TextBox 18">
            <a:extLst>
              <a:ext uri="{FF2B5EF4-FFF2-40B4-BE49-F238E27FC236}">
                <a16:creationId xmlns:a16="http://schemas.microsoft.com/office/drawing/2014/main" id="{E4D6FD9A-F36E-C464-8551-CB941E22C29D}"/>
              </a:ext>
            </a:extLst>
          </p:cNvPr>
          <p:cNvSpPr txBox="1"/>
          <p:nvPr/>
        </p:nvSpPr>
        <p:spPr>
          <a:xfrm>
            <a:off x="0" y="1878005"/>
            <a:ext cx="145609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lang="en-CA" dirty="0">
                <a:solidFill>
                  <a:prstClr val="black"/>
                </a:solidFill>
                <a:latin typeface="Aptos" panose="02110004020202020204"/>
              </a:rPr>
              <a:t>August</a:t>
            </a: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en-CA" dirty="0">
                <a:solidFill>
                  <a:prstClr val="black"/>
                </a:solidFill>
                <a:latin typeface="Aptos" panose="02110004020202020204"/>
              </a:rPr>
              <a:t>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F097AB4E-21AD-D702-4E26-1B7932FAB31B}"/>
              </a:ext>
            </a:extLst>
          </p:cNvPr>
          <p:cNvSpPr txBox="1"/>
          <p:nvPr/>
        </p:nvSpPr>
        <p:spPr>
          <a:xfrm>
            <a:off x="-58994" y="5013350"/>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D153BBCD-D5F0-8D64-97AE-F22F37AA86C8}"/>
              </a:ext>
            </a:extLst>
          </p:cNvPr>
          <p:cNvSpPr txBox="1"/>
          <p:nvPr/>
        </p:nvSpPr>
        <p:spPr>
          <a:xfrm>
            <a:off x="5165298" y="157684"/>
            <a:ext cx="1514734" cy="369332"/>
          </a:xfrm>
          <a:prstGeom prst="rect">
            <a:avLst/>
          </a:prstGeom>
          <a:noFill/>
        </p:spPr>
        <p:txBody>
          <a:bodyPr wrap="square" rtlCol="0">
            <a:spAutoFit/>
          </a:bodyPr>
          <a:lstStyle/>
          <a:p>
            <a:pPr algn="ctr"/>
            <a:r>
              <a:rPr lang="en-CA" dirty="0"/>
              <a:t>Artifacts</a:t>
            </a:r>
          </a:p>
        </p:txBody>
      </p:sp>
      <p:sp>
        <p:nvSpPr>
          <p:cNvPr id="3" name="TextBox 2">
            <a:extLst>
              <a:ext uri="{FF2B5EF4-FFF2-40B4-BE49-F238E27FC236}">
                <a16:creationId xmlns:a16="http://schemas.microsoft.com/office/drawing/2014/main" id="{4F1B130D-58EA-85F0-9E2A-29A91F102D93}"/>
              </a:ext>
            </a:extLst>
          </p:cNvPr>
          <p:cNvSpPr txBox="1"/>
          <p:nvPr/>
        </p:nvSpPr>
        <p:spPr>
          <a:xfrm>
            <a:off x="2849285" y="412353"/>
            <a:ext cx="1143133" cy="369332"/>
          </a:xfrm>
          <a:prstGeom prst="rect">
            <a:avLst/>
          </a:prstGeom>
          <a:noFill/>
        </p:spPr>
        <p:txBody>
          <a:bodyPr wrap="none" rtlCol="0">
            <a:spAutoFit/>
          </a:bodyPr>
          <a:lstStyle/>
          <a:p>
            <a:r>
              <a:rPr lang="en-CA" dirty="0"/>
              <a:t>Predicted</a:t>
            </a:r>
          </a:p>
        </p:txBody>
      </p:sp>
      <p:sp>
        <p:nvSpPr>
          <p:cNvPr id="4" name="TextBox 3">
            <a:extLst>
              <a:ext uri="{FF2B5EF4-FFF2-40B4-BE49-F238E27FC236}">
                <a16:creationId xmlns:a16="http://schemas.microsoft.com/office/drawing/2014/main" id="{26FD2A1C-3126-7B26-F238-88D848D5E93F}"/>
              </a:ext>
            </a:extLst>
          </p:cNvPr>
          <p:cNvSpPr txBox="1"/>
          <p:nvPr/>
        </p:nvSpPr>
        <p:spPr>
          <a:xfrm>
            <a:off x="8093802" y="412353"/>
            <a:ext cx="829073" cy="369332"/>
          </a:xfrm>
          <a:prstGeom prst="rect">
            <a:avLst/>
          </a:prstGeom>
          <a:noFill/>
        </p:spPr>
        <p:txBody>
          <a:bodyPr wrap="none" rtlCol="0">
            <a:spAutoFit/>
          </a:bodyPr>
          <a:lstStyle/>
          <a:p>
            <a:r>
              <a:rPr lang="en-CA" dirty="0"/>
              <a:t>Actual</a:t>
            </a:r>
          </a:p>
        </p:txBody>
      </p:sp>
      <p:pic>
        <p:nvPicPr>
          <p:cNvPr id="12" name="Picture 11">
            <a:extLst>
              <a:ext uri="{FF2B5EF4-FFF2-40B4-BE49-F238E27FC236}">
                <a16:creationId xmlns:a16="http://schemas.microsoft.com/office/drawing/2014/main" id="{C30401A6-36FC-0524-6FC4-655EED015269}"/>
              </a:ext>
            </a:extLst>
          </p:cNvPr>
          <p:cNvPicPr>
            <a:picLocks noChangeAspect="1"/>
          </p:cNvPicPr>
          <p:nvPr/>
        </p:nvPicPr>
        <p:blipFill>
          <a:blip r:embed="rId5"/>
          <a:stretch>
            <a:fillRect/>
          </a:stretch>
        </p:blipFill>
        <p:spPr>
          <a:xfrm>
            <a:off x="6827022" y="831813"/>
            <a:ext cx="3362632" cy="2798908"/>
          </a:xfrm>
          <a:prstGeom prst="rect">
            <a:avLst/>
          </a:prstGeom>
        </p:spPr>
      </p:pic>
      <p:pic>
        <p:nvPicPr>
          <p:cNvPr id="16" name="Picture 15">
            <a:extLst>
              <a:ext uri="{FF2B5EF4-FFF2-40B4-BE49-F238E27FC236}">
                <a16:creationId xmlns:a16="http://schemas.microsoft.com/office/drawing/2014/main" id="{06E00AA2-B448-8AF2-2D27-EA2D315C471D}"/>
              </a:ext>
            </a:extLst>
          </p:cNvPr>
          <p:cNvPicPr>
            <a:picLocks noChangeAspect="1"/>
          </p:cNvPicPr>
          <p:nvPr/>
        </p:nvPicPr>
        <p:blipFill>
          <a:blip r:embed="rId6"/>
          <a:srcRect l="20635" b="11103"/>
          <a:stretch>
            <a:fillRect/>
          </a:stretch>
        </p:blipFill>
        <p:spPr>
          <a:xfrm>
            <a:off x="6794961" y="3734012"/>
            <a:ext cx="3426754" cy="3000029"/>
          </a:xfrm>
          <a:prstGeom prst="rect">
            <a:avLst/>
          </a:prstGeom>
        </p:spPr>
      </p:pic>
    </p:spTree>
    <p:extLst>
      <p:ext uri="{BB962C8B-B14F-4D97-AF65-F5344CB8AC3E}">
        <p14:creationId xmlns:p14="http://schemas.microsoft.com/office/powerpoint/2010/main" val="211673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3C9D5-4EC9-6366-5EE5-061BD7C77BD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EE7D281B-5555-6464-722A-C1E084060A25}"/>
              </a:ext>
            </a:extLst>
          </p:cNvPr>
          <p:cNvPicPr>
            <a:picLocks noChangeAspect="1"/>
          </p:cNvPicPr>
          <p:nvPr/>
        </p:nvPicPr>
        <p:blipFill>
          <a:blip r:embed="rId2"/>
          <a:stretch>
            <a:fillRect/>
          </a:stretch>
        </p:blipFill>
        <p:spPr>
          <a:xfrm>
            <a:off x="1570824" y="634995"/>
            <a:ext cx="3697719" cy="2859143"/>
          </a:xfrm>
          <a:prstGeom prst="rect">
            <a:avLst/>
          </a:prstGeom>
        </p:spPr>
      </p:pic>
      <p:pic>
        <p:nvPicPr>
          <p:cNvPr id="12" name="Picture 11">
            <a:extLst>
              <a:ext uri="{FF2B5EF4-FFF2-40B4-BE49-F238E27FC236}">
                <a16:creationId xmlns:a16="http://schemas.microsoft.com/office/drawing/2014/main" id="{8719AF2F-B0AA-B7D6-BB8E-BBA0019B6C17}"/>
              </a:ext>
            </a:extLst>
          </p:cNvPr>
          <p:cNvPicPr>
            <a:picLocks noChangeAspect="1"/>
          </p:cNvPicPr>
          <p:nvPr/>
        </p:nvPicPr>
        <p:blipFill>
          <a:blip r:embed="rId3"/>
          <a:stretch>
            <a:fillRect/>
          </a:stretch>
        </p:blipFill>
        <p:spPr>
          <a:xfrm>
            <a:off x="6641262" y="590694"/>
            <a:ext cx="3734153" cy="2903445"/>
          </a:xfrm>
          <a:prstGeom prst="rect">
            <a:avLst/>
          </a:prstGeom>
        </p:spPr>
      </p:pic>
      <p:pic>
        <p:nvPicPr>
          <p:cNvPr id="8" name="Picture 7">
            <a:extLst>
              <a:ext uri="{FF2B5EF4-FFF2-40B4-BE49-F238E27FC236}">
                <a16:creationId xmlns:a16="http://schemas.microsoft.com/office/drawing/2014/main" id="{4535E21B-8266-E221-A24E-AB6856263EA8}"/>
              </a:ext>
            </a:extLst>
          </p:cNvPr>
          <p:cNvPicPr>
            <a:picLocks noChangeAspect="1"/>
          </p:cNvPicPr>
          <p:nvPr/>
        </p:nvPicPr>
        <p:blipFill>
          <a:blip r:embed="rId4"/>
          <a:stretch>
            <a:fillRect/>
          </a:stretch>
        </p:blipFill>
        <p:spPr>
          <a:xfrm>
            <a:off x="1573160" y="3706870"/>
            <a:ext cx="3695383" cy="2859143"/>
          </a:xfrm>
          <a:prstGeom prst="rect">
            <a:avLst/>
          </a:prstGeom>
        </p:spPr>
      </p:pic>
      <p:pic>
        <p:nvPicPr>
          <p:cNvPr id="4" name="Picture 3">
            <a:extLst>
              <a:ext uri="{FF2B5EF4-FFF2-40B4-BE49-F238E27FC236}">
                <a16:creationId xmlns:a16="http://schemas.microsoft.com/office/drawing/2014/main" id="{CE612519-86A7-87CC-E746-62D71B286785}"/>
              </a:ext>
            </a:extLst>
          </p:cNvPr>
          <p:cNvPicPr>
            <a:picLocks noChangeAspect="1"/>
          </p:cNvPicPr>
          <p:nvPr/>
        </p:nvPicPr>
        <p:blipFill>
          <a:blip r:embed="rId5"/>
          <a:stretch>
            <a:fillRect/>
          </a:stretch>
        </p:blipFill>
        <p:spPr>
          <a:xfrm>
            <a:off x="6680032" y="3681878"/>
            <a:ext cx="3695383" cy="2894851"/>
          </a:xfrm>
          <a:prstGeom prst="rect">
            <a:avLst/>
          </a:prstGeom>
        </p:spPr>
      </p:pic>
      <p:sp>
        <p:nvSpPr>
          <p:cNvPr id="19" name="TextBox 18">
            <a:extLst>
              <a:ext uri="{FF2B5EF4-FFF2-40B4-BE49-F238E27FC236}">
                <a16:creationId xmlns:a16="http://schemas.microsoft.com/office/drawing/2014/main" id="{D29C56BF-2E8A-1E6E-1D88-5300AD5C0764}"/>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sp>
        <p:nvSpPr>
          <p:cNvPr id="24" name="TextBox 23">
            <a:extLst>
              <a:ext uri="{FF2B5EF4-FFF2-40B4-BE49-F238E27FC236}">
                <a16:creationId xmlns:a16="http://schemas.microsoft.com/office/drawing/2014/main" id="{782665CD-3D89-A8A2-0EE8-995113C5EFED}"/>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C62C84B7-43B2-0EFE-CAF5-A27B95E9FB52}"/>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 name="TextBox 29">
            <a:extLst>
              <a:ext uri="{FF2B5EF4-FFF2-40B4-BE49-F238E27FC236}">
                <a16:creationId xmlns:a16="http://schemas.microsoft.com/office/drawing/2014/main" id="{BA72DDE0-EBDE-0AD1-D5CA-3F422AB6F894}"/>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1704DEB9-ED59-3E62-3228-B842A3145310}"/>
              </a:ext>
            </a:extLst>
          </p:cNvPr>
          <p:cNvSpPr txBox="1"/>
          <p:nvPr/>
        </p:nvSpPr>
        <p:spPr>
          <a:xfrm>
            <a:off x="5191432" y="160467"/>
            <a:ext cx="1611509" cy="369332"/>
          </a:xfrm>
          <a:prstGeom prst="rect">
            <a:avLst/>
          </a:prstGeom>
          <a:noFill/>
        </p:spPr>
        <p:txBody>
          <a:bodyPr wrap="square" rtlCol="0">
            <a:spAutoFit/>
          </a:bodyPr>
          <a:lstStyle/>
          <a:p>
            <a:r>
              <a:rPr lang="en-CA" dirty="0"/>
              <a:t>Actual </a:t>
            </a:r>
            <a:r>
              <a:rPr lang="en-CA" dirty="0" err="1"/>
              <a:t>fCover</a:t>
            </a:r>
            <a:endParaRPr lang="en-CA" dirty="0"/>
          </a:p>
        </p:txBody>
      </p:sp>
    </p:spTree>
    <p:extLst>
      <p:ext uri="{BB962C8B-B14F-4D97-AF65-F5344CB8AC3E}">
        <p14:creationId xmlns:p14="http://schemas.microsoft.com/office/powerpoint/2010/main" val="3474083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38BEB-FACD-4F7A-21C0-5E409FE20A6C}"/>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8AC09F9F-7EFD-B22C-5774-D9835286E3E5}"/>
              </a:ext>
            </a:extLst>
          </p:cNvPr>
          <p:cNvPicPr>
            <a:picLocks noChangeAspect="1"/>
          </p:cNvPicPr>
          <p:nvPr/>
        </p:nvPicPr>
        <p:blipFill>
          <a:blip r:embed="rId3"/>
          <a:stretch>
            <a:fillRect/>
          </a:stretch>
        </p:blipFill>
        <p:spPr>
          <a:xfrm>
            <a:off x="6625752" y="3667170"/>
            <a:ext cx="3771073" cy="2940296"/>
          </a:xfrm>
          <a:prstGeom prst="rect">
            <a:avLst/>
          </a:prstGeom>
        </p:spPr>
      </p:pic>
      <p:pic>
        <p:nvPicPr>
          <p:cNvPr id="9" name="Picture 8">
            <a:extLst>
              <a:ext uri="{FF2B5EF4-FFF2-40B4-BE49-F238E27FC236}">
                <a16:creationId xmlns:a16="http://schemas.microsoft.com/office/drawing/2014/main" id="{97BA1273-DE57-AF76-4ECE-DF5F0115F9C1}"/>
              </a:ext>
            </a:extLst>
          </p:cNvPr>
          <p:cNvPicPr>
            <a:picLocks noChangeAspect="1"/>
          </p:cNvPicPr>
          <p:nvPr/>
        </p:nvPicPr>
        <p:blipFill>
          <a:blip r:embed="rId4"/>
          <a:stretch>
            <a:fillRect/>
          </a:stretch>
        </p:blipFill>
        <p:spPr>
          <a:xfrm>
            <a:off x="1573161" y="3642009"/>
            <a:ext cx="3771073" cy="2930336"/>
          </a:xfrm>
          <a:prstGeom prst="rect">
            <a:avLst/>
          </a:prstGeom>
        </p:spPr>
      </p:pic>
      <p:pic>
        <p:nvPicPr>
          <p:cNvPr id="7" name="Picture 6">
            <a:extLst>
              <a:ext uri="{FF2B5EF4-FFF2-40B4-BE49-F238E27FC236}">
                <a16:creationId xmlns:a16="http://schemas.microsoft.com/office/drawing/2014/main" id="{D0B74D39-63F5-D47A-AD92-BDFD9C4A53F1}"/>
              </a:ext>
            </a:extLst>
          </p:cNvPr>
          <p:cNvPicPr>
            <a:picLocks noChangeAspect="1"/>
          </p:cNvPicPr>
          <p:nvPr/>
        </p:nvPicPr>
        <p:blipFill>
          <a:blip r:embed="rId5"/>
          <a:stretch>
            <a:fillRect/>
          </a:stretch>
        </p:blipFill>
        <p:spPr>
          <a:xfrm>
            <a:off x="1553497" y="582375"/>
            <a:ext cx="3771072" cy="2924005"/>
          </a:xfrm>
          <a:prstGeom prst="rect">
            <a:avLst/>
          </a:prstGeom>
        </p:spPr>
      </p:pic>
      <p:pic>
        <p:nvPicPr>
          <p:cNvPr id="5" name="Picture 4">
            <a:extLst>
              <a:ext uri="{FF2B5EF4-FFF2-40B4-BE49-F238E27FC236}">
                <a16:creationId xmlns:a16="http://schemas.microsoft.com/office/drawing/2014/main" id="{A4010104-A999-B832-B9BD-51BCB9E6E415}"/>
              </a:ext>
            </a:extLst>
          </p:cNvPr>
          <p:cNvPicPr>
            <a:picLocks noChangeAspect="1"/>
          </p:cNvPicPr>
          <p:nvPr/>
        </p:nvPicPr>
        <p:blipFill>
          <a:blip r:embed="rId6"/>
          <a:stretch>
            <a:fillRect/>
          </a:stretch>
        </p:blipFill>
        <p:spPr>
          <a:xfrm>
            <a:off x="6630873" y="586230"/>
            <a:ext cx="3744543" cy="2907910"/>
          </a:xfrm>
          <a:prstGeom prst="rect">
            <a:avLst/>
          </a:prstGeom>
        </p:spPr>
      </p:pic>
      <p:sp>
        <p:nvSpPr>
          <p:cNvPr id="19" name="TextBox 18">
            <a:extLst>
              <a:ext uri="{FF2B5EF4-FFF2-40B4-BE49-F238E27FC236}">
                <a16:creationId xmlns:a16="http://schemas.microsoft.com/office/drawing/2014/main" id="{D2A12DCD-E236-8E1B-9FB3-2349363C07A9}"/>
              </a:ext>
            </a:extLst>
          </p:cNvPr>
          <p:cNvSpPr txBox="1"/>
          <p:nvPr/>
        </p:nvSpPr>
        <p:spPr>
          <a:xfrm>
            <a:off x="86510" y="1720693"/>
            <a:ext cx="12754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6</a:t>
            </a:r>
            <a:b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July 28</a:t>
            </a:r>
          </a:p>
        </p:txBody>
      </p:sp>
      <p:sp>
        <p:nvSpPr>
          <p:cNvPr id="24" name="TextBox 23">
            <a:extLst>
              <a:ext uri="{FF2B5EF4-FFF2-40B4-BE49-F238E27FC236}">
                <a16:creationId xmlns:a16="http://schemas.microsoft.com/office/drawing/2014/main" id="{02811EBA-F92C-02D9-892D-B92A59A14584}"/>
              </a:ext>
            </a:extLst>
          </p:cNvPr>
          <p:cNvSpPr txBox="1"/>
          <p:nvPr/>
        </p:nvSpPr>
        <p:spPr>
          <a:xfrm>
            <a:off x="10472821" y="1720693"/>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August 17</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553A4362-8C5C-C2EA-5BFF-7460E01C7964}"/>
              </a:ext>
            </a:extLst>
          </p:cNvPr>
          <p:cNvSpPr txBox="1"/>
          <p:nvPr/>
        </p:nvSpPr>
        <p:spPr>
          <a:xfrm>
            <a:off x="-58994" y="4856038"/>
            <a:ext cx="163215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September 11</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0" name="TextBox 29">
            <a:extLst>
              <a:ext uri="{FF2B5EF4-FFF2-40B4-BE49-F238E27FC236}">
                <a16:creationId xmlns:a16="http://schemas.microsoft.com/office/drawing/2014/main" id="{A57961CD-B716-6571-B919-7F261FB04907}"/>
              </a:ext>
            </a:extLst>
          </p:cNvPr>
          <p:cNvSpPr txBox="1"/>
          <p:nvPr/>
        </p:nvSpPr>
        <p:spPr>
          <a:xfrm>
            <a:off x="10472821" y="4856038"/>
            <a:ext cx="139884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October 6</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9F238A17-0E18-8C2A-06EA-F9A20B2CF1C5}"/>
              </a:ext>
            </a:extLst>
          </p:cNvPr>
          <p:cNvSpPr txBox="1"/>
          <p:nvPr/>
        </p:nvSpPr>
        <p:spPr>
          <a:xfrm>
            <a:off x="5073445" y="141050"/>
            <a:ext cx="1907457" cy="369332"/>
          </a:xfrm>
          <a:prstGeom prst="rect">
            <a:avLst/>
          </a:prstGeom>
          <a:noFill/>
        </p:spPr>
        <p:txBody>
          <a:bodyPr wrap="square" rtlCol="0">
            <a:spAutoFit/>
          </a:bodyPr>
          <a:lstStyle/>
          <a:p>
            <a:r>
              <a:rPr lang="en-CA" dirty="0"/>
              <a:t>Converted </a:t>
            </a:r>
            <a:r>
              <a:rPr lang="en-CA" dirty="0" err="1"/>
              <a:t>fCover</a:t>
            </a:r>
            <a:endParaRPr lang="en-CA" dirty="0"/>
          </a:p>
        </p:txBody>
      </p:sp>
    </p:spTree>
    <p:extLst>
      <p:ext uri="{BB962C8B-B14F-4D97-AF65-F5344CB8AC3E}">
        <p14:creationId xmlns:p14="http://schemas.microsoft.com/office/powerpoint/2010/main" val="860311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643A6EB-F2D1-4410-296D-9F6AB09041DE}"/>
              </a:ext>
            </a:extLst>
          </p:cNvPr>
          <p:cNvPicPr>
            <a:picLocks noChangeAspect="1"/>
          </p:cNvPicPr>
          <p:nvPr/>
        </p:nvPicPr>
        <p:blipFill>
          <a:blip r:embed="rId2"/>
          <a:srcRect r="9970"/>
          <a:stretch>
            <a:fillRect/>
          </a:stretch>
        </p:blipFill>
        <p:spPr>
          <a:xfrm>
            <a:off x="838200" y="1913918"/>
            <a:ext cx="5057717" cy="3789062"/>
          </a:xfrm>
          <a:prstGeom prst="rect">
            <a:avLst/>
          </a:prstGeom>
        </p:spPr>
      </p:pic>
      <p:sp>
        <p:nvSpPr>
          <p:cNvPr id="2" name="Title 1">
            <a:extLst>
              <a:ext uri="{FF2B5EF4-FFF2-40B4-BE49-F238E27FC236}">
                <a16:creationId xmlns:a16="http://schemas.microsoft.com/office/drawing/2014/main" id="{6A81B7B7-40F3-0E10-652A-58187DF8C523}"/>
              </a:ext>
            </a:extLst>
          </p:cNvPr>
          <p:cNvSpPr>
            <a:spLocks noGrp="1"/>
          </p:cNvSpPr>
          <p:nvPr>
            <p:ph type="title"/>
          </p:nvPr>
        </p:nvSpPr>
        <p:spPr>
          <a:xfrm>
            <a:off x="838200" y="198638"/>
            <a:ext cx="10515600" cy="1325563"/>
          </a:xfrm>
        </p:spPr>
        <p:txBody>
          <a:bodyPr/>
          <a:lstStyle/>
          <a:p>
            <a:r>
              <a:rPr lang="en-CA"/>
              <a:t>Site 2: Romania</a:t>
            </a:r>
            <a:endParaRPr lang="en-CA" dirty="0"/>
          </a:p>
        </p:txBody>
      </p:sp>
      <p:sp>
        <p:nvSpPr>
          <p:cNvPr id="4" name="TextBox 3">
            <a:extLst>
              <a:ext uri="{FF2B5EF4-FFF2-40B4-BE49-F238E27FC236}">
                <a16:creationId xmlns:a16="http://schemas.microsoft.com/office/drawing/2014/main" id="{56FC06E8-8274-CF76-24FA-EBF0CCCFF65F}"/>
              </a:ext>
            </a:extLst>
          </p:cNvPr>
          <p:cNvSpPr txBox="1"/>
          <p:nvPr/>
        </p:nvSpPr>
        <p:spPr>
          <a:xfrm>
            <a:off x="838200" y="1288974"/>
            <a:ext cx="6111240" cy="338554"/>
          </a:xfrm>
          <a:prstGeom prst="rect">
            <a:avLst/>
          </a:prstGeom>
          <a:noFill/>
        </p:spPr>
        <p:txBody>
          <a:bodyPr wrap="square">
            <a:spAutoFit/>
          </a:bodyPr>
          <a:lstStyle/>
          <a:p>
            <a:r>
              <a:rPr lang="en-CA" sz="1600" dirty="0" err="1"/>
              <a:t>ood</a:t>
            </a:r>
            <a:r>
              <a:rPr lang="en-CA" sz="1600" dirty="0"/>
              <a:t>-t MJJ2021 minicube_225_34TET_47.37_22.05</a:t>
            </a:r>
          </a:p>
        </p:txBody>
      </p:sp>
      <p:pic>
        <p:nvPicPr>
          <p:cNvPr id="5" name="Picture 4">
            <a:extLst>
              <a:ext uri="{FF2B5EF4-FFF2-40B4-BE49-F238E27FC236}">
                <a16:creationId xmlns:a16="http://schemas.microsoft.com/office/drawing/2014/main" id="{E2688C8B-42F9-1F4F-F3DE-AAF65E83AFD7}"/>
              </a:ext>
            </a:extLst>
          </p:cNvPr>
          <p:cNvPicPr>
            <a:picLocks noChangeAspect="1"/>
          </p:cNvPicPr>
          <p:nvPr/>
        </p:nvPicPr>
        <p:blipFill>
          <a:blip r:embed="rId3"/>
          <a:stretch>
            <a:fillRect/>
          </a:stretch>
        </p:blipFill>
        <p:spPr>
          <a:xfrm>
            <a:off x="6178097" y="700548"/>
            <a:ext cx="5677456" cy="5456903"/>
          </a:xfrm>
          <a:prstGeom prst="rect">
            <a:avLst/>
          </a:prstGeom>
        </p:spPr>
      </p:pic>
    </p:spTree>
    <p:extLst>
      <p:ext uri="{BB962C8B-B14F-4D97-AF65-F5344CB8AC3E}">
        <p14:creationId xmlns:p14="http://schemas.microsoft.com/office/powerpoint/2010/main" val="2328102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219619fd-75dc-48cb-820d-8f683a95dd8b}" enabled="1" method="Privileged" siteId="{05c95b33-90ca-49d5-b644-288b930b912b}" contentBits="1" removed="0"/>
</clbl:labelList>
</file>

<file path=docProps/app.xml><?xml version="1.0" encoding="utf-8"?>
<Properties xmlns="http://schemas.openxmlformats.org/officeDocument/2006/extended-properties" xmlns:vt="http://schemas.openxmlformats.org/officeDocument/2006/docPropsVTypes">
  <TotalTime>7077</TotalTime>
  <Words>780</Words>
  <Application>Microsoft Office PowerPoint</Application>
  <PresentationFormat>Widescreen</PresentationFormat>
  <Paragraphs>185</Paragraphs>
  <Slides>22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Calibri</vt:lpstr>
      <vt:lpstr>Office Theme</vt:lpstr>
      <vt:lpstr>Replicated Contextformer Predictions Initial Results</vt:lpstr>
      <vt:lpstr>Outline </vt:lpstr>
      <vt:lpstr>Site 1: Portugal</vt:lpstr>
      <vt:lpstr>PowerPoint Presentation</vt:lpstr>
      <vt:lpstr>PowerPoint Presentation</vt:lpstr>
      <vt:lpstr>PowerPoint Presentation</vt:lpstr>
      <vt:lpstr>PowerPoint Presentation</vt:lpstr>
      <vt:lpstr>PowerPoint Presentation</vt:lpstr>
      <vt:lpstr>Site 2: Romania</vt:lpstr>
      <vt:lpstr>PowerPoint Presentation</vt:lpstr>
      <vt:lpstr>PowerPoint Presentation</vt:lpstr>
      <vt:lpstr>PowerPoint Presentation</vt:lpstr>
      <vt:lpstr>PowerPoint Presentation</vt:lpstr>
      <vt:lpstr>Site 3: Sweden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Dong</dc:creator>
  <cp:lastModifiedBy>Zhang, Dong</cp:lastModifiedBy>
  <cp:revision>26</cp:revision>
  <dcterms:created xsi:type="dcterms:W3CDTF">2025-10-06T16:46:23Z</dcterms:created>
  <dcterms:modified xsi:type="dcterms:W3CDTF">2025-10-31T07:51:35Z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UNCLASSIFIED - NON CLASSIFIÉ</vt:lpwstr>
  </property>
</Properties>
</file>